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8" r:id="rId3"/>
    <p:sldId id="302" r:id="rId4"/>
    <p:sldId id="303" r:id="rId5"/>
    <p:sldId id="304" r:id="rId6"/>
    <p:sldId id="262" r:id="rId7"/>
    <p:sldId id="263" r:id="rId8"/>
    <p:sldId id="264" r:id="rId9"/>
    <p:sldId id="265" r:id="rId10"/>
    <p:sldId id="267" r:id="rId11"/>
    <p:sldId id="268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8" r:id="rId20"/>
    <p:sldId id="279" r:id="rId21"/>
    <p:sldId id="280" r:id="rId22"/>
    <p:sldId id="281" r:id="rId23"/>
    <p:sldId id="287" r:id="rId24"/>
    <p:sldId id="288" r:id="rId25"/>
  </p:sldIdLst>
  <p:sldSz cx="9144000" cy="5143500" type="screen16x9"/>
  <p:notesSz cx="6858000" cy="9144000"/>
  <p:embeddedFontLst>
    <p:embeddedFont>
      <p:font typeface="Roboto" charset="0"/>
      <p:regular r:id="rId27"/>
      <p:bold r:id="rId28"/>
      <p:italic r:id="rId29"/>
      <p:boldItalic r:id="rId30"/>
    </p:embeddedFont>
    <p:embeddedFont>
      <p:font typeface="Calibri" pitchFamily="34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5" roundtripDataSignature="AMtx7mj52FLxvIIqiXJotP2gzo+qqzk2F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28FDBF20-061C-4A0D-AE5B-15F29EB16A85}">
  <a:tblStyle styleId="{28FDBF20-061C-4A0D-AE5B-15F29EB16A85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329" autoAdjust="0"/>
  </p:normalViewPr>
  <p:slideViewPr>
    <p:cSldViewPr snapToGrid="0">
      <p:cViewPr varScale="1">
        <p:scale>
          <a:sx n="79" d="100"/>
          <a:sy n="79" d="100"/>
        </p:scale>
        <p:origin x="-1032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45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831600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" name="Google Shape;9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92" name="Google Shape;9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5" name="Google Shape;11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5" name="Google Shape;11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5" name="Google Shape;11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74" name="Google Shape;174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74" name="Google Shape;174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2" name="Google Shape;18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endParaRPr dirty="0"/>
          </a:p>
        </p:txBody>
      </p:sp>
      <p:sp>
        <p:nvSpPr>
          <p:cNvPr id="183" name="Google Shape;183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92" name="Google Shape;192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0" name="Google Shape;20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01" name="Google Shape;201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73b18b998e_0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9" name="Google Shape;219;g73b18b998e_0_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20" name="Google Shape;220;g73b18b998e_0_1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5" name="Google Shape;23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0" name="Google Shape;25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8" name="Google Shape;25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59" name="Google Shape;259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9" name="Google Shape;37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84b85d44d2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7" name="Google Shape;387;g84b85d44d2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5" name="Google Shape;39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5" name="Google Shape;405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06" name="Google Shape;406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73b18b998e_0_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4" name="Google Shape;414;g73b18b998e_0_1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15" name="Google Shape;415;g73b18b998e_0_16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1" name="Google Shape;431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32" name="Google Shape;432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9" name="Google Shape;439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8" name="Google Shape;448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49" name="Google Shape;449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8" name="Google Shape;458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9" name="Google Shape;459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4" name="Google Shape;534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535" name="Google Shape;535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49" name="Google Shape;549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5"/>
          <p:cNvSpPr/>
          <p:nvPr/>
        </p:nvSpPr>
        <p:spPr>
          <a:xfrm>
            <a:off x="0" y="1947"/>
            <a:ext cx="9144000" cy="5143500"/>
          </a:xfrm>
          <a:prstGeom prst="rect">
            <a:avLst/>
          </a:prstGeom>
          <a:solidFill>
            <a:srgbClr val="0B61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" name="Google Shape;17;p35"/>
          <p:cNvPicPr preferRelativeResize="0"/>
          <p:nvPr/>
        </p:nvPicPr>
        <p:blipFill rotWithShape="1">
          <a:blip r:embed="rId2">
            <a:alphaModFix/>
          </a:blip>
          <a:srcRect l="1" t="398" r="664"/>
          <a:stretch/>
        </p:blipFill>
        <p:spPr>
          <a:xfrm>
            <a:off x="7279212" y="0"/>
            <a:ext cx="186478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5"/>
          <p:cNvSpPr/>
          <p:nvPr/>
        </p:nvSpPr>
        <p:spPr>
          <a:xfrm>
            <a:off x="7223596" y="0"/>
            <a:ext cx="1728192" cy="5143500"/>
          </a:xfrm>
          <a:prstGeom prst="rect">
            <a:avLst/>
          </a:prstGeom>
          <a:gradFill>
            <a:gsLst>
              <a:gs pos="0">
                <a:srgbClr val="0B6192"/>
              </a:gs>
              <a:gs pos="4000">
                <a:srgbClr val="0B6192"/>
              </a:gs>
              <a:gs pos="100000">
                <a:srgbClr val="DFF5FD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35"/>
          <p:cNvSpPr txBox="1">
            <a:spLocks noGrp="1"/>
          </p:cNvSpPr>
          <p:nvPr>
            <p:ph type="subTitle" idx="1"/>
          </p:nvPr>
        </p:nvSpPr>
        <p:spPr>
          <a:xfrm>
            <a:off x="2267744" y="2211710"/>
            <a:ext cx="4680520" cy="72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B8B8B"/>
              </a:buClr>
              <a:buSzPts val="1800"/>
              <a:buNone/>
              <a:defRPr>
                <a:solidFill>
                  <a:srgbClr val="8B8B8B"/>
                </a:solidFill>
              </a:defRPr>
            </a:lvl2pPr>
            <a:lvl3pPr lvl="2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B8B8B"/>
              </a:buClr>
              <a:buSzPts val="1600"/>
              <a:buNone/>
              <a:defRPr>
                <a:solidFill>
                  <a:srgbClr val="8B8B8B"/>
                </a:solidFill>
              </a:defRPr>
            </a:lvl3pPr>
            <a:lvl4pPr lvl="3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B8B8B"/>
              </a:buClr>
              <a:buSzPts val="1400"/>
              <a:buNone/>
              <a:defRPr>
                <a:solidFill>
                  <a:srgbClr val="8B8B8B"/>
                </a:solidFill>
              </a:defRPr>
            </a:lvl4pPr>
            <a:lvl5pPr lvl="4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B8B8B"/>
              </a:buClr>
              <a:buSzPts val="1400"/>
              <a:buNone/>
              <a:defRPr>
                <a:solidFill>
                  <a:srgbClr val="8B8B8B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2000"/>
              <a:buNone/>
              <a:defRPr>
                <a:solidFill>
                  <a:srgbClr val="8B8B8B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2000"/>
              <a:buNone/>
              <a:defRPr>
                <a:solidFill>
                  <a:srgbClr val="8B8B8B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2000"/>
              <a:buNone/>
              <a:defRPr>
                <a:solidFill>
                  <a:srgbClr val="8B8B8B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2000"/>
              <a:buNone/>
              <a:defRPr>
                <a:solidFill>
                  <a:srgbClr val="8B8B8B"/>
                </a:solidFill>
              </a:defRPr>
            </a:lvl9pPr>
          </a:lstStyle>
          <a:p>
            <a:endParaRPr/>
          </a:p>
        </p:txBody>
      </p:sp>
      <p:pic>
        <p:nvPicPr>
          <p:cNvPr id="20" name="Google Shape;20;p35" descr="S:\F15015_Copernicus\3_Work\330_Work-in-process\SC4_BackgroundMat\PPT\item Copernicus\Icon-0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6511" y="1419622"/>
            <a:ext cx="2016224" cy="204439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35"/>
          <p:cNvSpPr txBox="1"/>
          <p:nvPr/>
        </p:nvSpPr>
        <p:spPr>
          <a:xfrm>
            <a:off x="112991" y="3202402"/>
            <a:ext cx="171722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Copernicus Marine Service</a:t>
            </a:r>
            <a:endParaRPr sz="11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35"/>
          <p:cNvSpPr txBox="1">
            <a:spLocks noGrp="1"/>
          </p:cNvSpPr>
          <p:nvPr>
            <p:ph type="title"/>
          </p:nvPr>
        </p:nvSpPr>
        <p:spPr>
          <a:xfrm>
            <a:off x="2268860" y="1419622"/>
            <a:ext cx="4679404" cy="560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  <a:defRPr sz="2800" b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3" name="Google Shape;23;p35" descr="S:\F15015_Copernicus\3_Work\330_Work-in-process\SC4_BackgroundMat\PPT\item Copernicus\logo-ce-horizontal-en-negatif.png"/>
          <p:cNvPicPr preferRelativeResize="0"/>
          <p:nvPr/>
        </p:nvPicPr>
        <p:blipFill rotWithShape="1">
          <a:blip r:embed="rId4">
            <a:alphaModFix/>
          </a:blip>
          <a:srcRect l="10776" t="41615" r="64109"/>
          <a:stretch/>
        </p:blipFill>
        <p:spPr>
          <a:xfrm>
            <a:off x="6300192" y="4567651"/>
            <a:ext cx="598693" cy="3650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48264" y="4579256"/>
            <a:ext cx="959974" cy="350076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35"/>
          <p:cNvSpPr txBox="1"/>
          <p:nvPr/>
        </p:nvSpPr>
        <p:spPr>
          <a:xfrm>
            <a:off x="7911406" y="4443596"/>
            <a:ext cx="852584" cy="169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es-ES" sz="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Implemented by</a:t>
            </a:r>
            <a:endParaRPr sz="5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" name="Google Shape;26;p35"/>
          <p:cNvPicPr preferRelativeResize="0"/>
          <p:nvPr/>
        </p:nvPicPr>
        <p:blipFill rotWithShape="1">
          <a:blip r:embed="rId6">
            <a:alphaModFix/>
          </a:blip>
          <a:srcRect l="37169" t="44267" r="35525" b="40657"/>
          <a:stretch/>
        </p:blipFill>
        <p:spPr>
          <a:xfrm>
            <a:off x="7956376" y="4552267"/>
            <a:ext cx="1108637" cy="43286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35"/>
          <p:cNvSpPr txBox="1"/>
          <p:nvPr/>
        </p:nvSpPr>
        <p:spPr>
          <a:xfrm>
            <a:off x="395536" y="4638878"/>
            <a:ext cx="1580954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-ES"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 partnership with</a:t>
            </a: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35" descr="data:image/png;base64,iVBORw0KGgoAAAANSUhEUgAAASQAAACtCAMAAAAu7/J6AAABMlBMVEX8/PwAAAAEBAT///8AAAT8tARktNRkvERksND4sAT/uAT/twT/ugS7u7udnZ35+flnudrS0tLu7u7e3t6zs7NnwUbm5ubU1NTr6+uCgoLNzc3FxcWSkpKwsLBYPwSLi4s6OjpSUlJzc3MeHh5mZmZCQkJycnISEhJKSkojQhghGgQPGh57e3tYWFgmJianp6cSDRPvqgSgcgQsLCw7Ozu3gwQjO0ZnSQQyIwQPGgphs0MXFxdfX1+GXwTUmARcosDiogQ6aHsZJixUlbBFeI9INAQXDwQxVmWvfgRWPATamwRPi6SIYQQ1YSfGjgQ6KwQfMz1NjzQ0WmpDb4EUDAQjOkYgOht1VAUQABc4JgRQlzcfMBtCbzJWoTpDfy8qHQQOFwo+di0ZLxMvUyIWHig/aTASqMZbAAAbeElEQVR4nO1dCVsaydamuhoFGmhsEJBFUVGcCDJoxExcUMGowSGOWfwym7Pd//8XvjpLVTdK7sy9c78vtwknzxN7o5e3T516z1LVkcjnEqnEdbOpdrrZbK2urq6tVdrVkufC9s92U/9VooAoliqb6+KptFZS+cgMJ4VQtn1kISTWY8GtWysl94vGSUqvvTERnzGgdlayXyxMUhY2Awg9bW2BHRu5LxImKcurBgjEZL22urlSyaVSqXRls7WxEwBKLTTa7pcGk5Sl1SBCG81coSjHxMuWVo4aAZx22pEvCiZZrPutaX2tmo9M6O0RqdJKzW92tfKX0+ikTAeMtbAqn+6+VKPc8M26EHXvC0FJZmsEkTB/1vITYZKy2qBjbNvmQ1NfgjJJ2WYtEvblOeGk/l95qiJSpmoGooMXGqb69Btw6W5q/bnsZWL9Ow1To/pIRWS2hbsUQtdXp8n47jubsK1lpxwlWawxROf9ublYLJOJDQ4ZptVi4OHRbhFE96+dhBOPJjr3WplSU42SLFiM0du5zJyS2JzCaXjOMPnKJPMbsE1BdNxJOFEl8WjUOXmGMAmRnmKUZJmb2m0PIZojnOYygwahtMn2RqZYjQ4QoniUxIneM0pLU4sSP7oFTS2TYYRi8CcTuyNleg72RsoKYfRmlHRQieKIk5OAJkea2JxSlDRGaJG6Q9XOCCHEKtPfRpQaBdXkNqmp7cZ9JYo6Sefk+I1l6zNMJ0qyFCCQIN0hwhTDFqeU6RL2C7EgtxCjdycJggfUyEmeHr+ymS1ZU9viZFZTIk2T1N+3sUzANA0IJez/7OtOIq71yHFGyxogW0M1hdZbeuuI0eHZZXdbGK7deMuKhJapbyFKAMWx40R1p5Y4uSZcEJ+Lg+MLe0qZwCrpUT+jqFFvcNnQJPJ8aEx4LNNrkJbZu46x14nOgYFoefekE00m44zSlLFKuaIxIjOdiQ0vNUyXps1plOzdpLbX0eQVNi/134vdTjSByuVEHxCl2lR5KNyxCdCaGHOjTOytxTChMsVg4xn5ag9x1iQnvoxqpBjTiQ9cNNp5hShtThFI0iOyeJaJBex0DGFClM6IfmeG3P/Z19SzJV6/IoiWESIFGxvzxAmxyikyS7KOWFxmMhkfIzTVPe73L3FDTxjDvQsoJUekRg/74Lz54jiJ5D6ZpamJLylvBPuy7uXZcKgcEk0ikR4Nqcl1Yfk9YPThZ2SSJw6aI1i8V40vHmViqfCJnox2j+/fTVmDWzfMSMn23XAuyI5it4jSrfLgAKP/ebn4LaD00WC0H/DeEonT3Qvb9smS4p6f++n+I6I8McsXBOqul/Hp0dwd6RI0Nlt8vzg//wOgtIttzX722hCmaCJ+dWEHebf62cZUgCSLDUO1/fzIZc/3cKlPE8gkf1cYLf6kYLDRTbM/dhLsmSiIdl9pfHxlErlpQIkp0na3273dDjgld0aTDEqW+GEeZPFHUCXCyJijxOhjgHe/uL6+fgProjYFIEkPu6xb0ptYf9DVJHK7nyGibfiRJb5bRJTmvyG+9KzjPAolKYBe3eyfxuOqu3N2p4UGkEUSQ6M1mbmBjkS+zRjzfYlbvmKMFr9HHvDuNMFhgMTpO+bdx6+Tjvbr4s9AlXbCD5KLivTeKA3ozdzwlmC69CNvxiIhSD8hSFdJzR2ZMNk3nSQzpji5LHCWcthRUg4JPMegFwsyyQyFRTRKSJewuX1PKC3+gCAdsCIl9kmNlk+TuvlFE8rPPX2NVqkVepA4ASu2z7tv+36ULdM7ZxZOHVyXQPqNMPqZ022nDqgS+SC2fZVwWIWcZHz//uLBekd9QD7cKMm8ydIikRzEMkwhtRm6yxiHBFZ/BlV6aXHE5CYJTu4pYmSdIEAYYHp9ECCUoQ+/jRNJwGrgO25EIgeZWIADgCot/sounP0Ku/8HJJWKMMXZ610e45OhJ5TyuU8kWaUgnRTzURI2rCvXRHwAdwRU6eUvau0bQMoeOdHEPbY1nwzs+nSJlCnk0TcKbIu74XA4uDOJf4oqwT+wRKKbifXg768v1ROL3xbRItGafZ9Ao638XQ2RCTDZ9zdXo9EuxFJEO9QgVbHhqN4M+rbemaBYiIm9xQ4FhuJUa7Ptn9CzVR3cb+ChvFz8CjYm4y9Aka4SOgj3hiC6GMUTiajjJA8ApKNQg1QnVcG4I/T8dz5KiFMfVr/OQGv7bXEe2JH49iX8/w9SKPsEWLV9oKkRYmTbb06SDndz+3bYw0oupIfE9uWgZ1DZRpR6mh9BFycwRvLj4vziB6U81o8QDPhJ9XEYC3hlk0GiYNIBYnSsnF2MCkRPOHMS4oAJEwDVyGxyZ4Ef/QGI/MFmaS6mg5HAI0l5kC9BMGBdoQWhNcidYDeXuEKMdJogsf9mCnJwRLepU7OG3Kn1sKs/ywR5ABwBLPKlYObzK4D0LUFm2yb8bwcg0yYcj18LMUicSKL/B2yu+2odGxxyyh6zyB+ARYKxxrWffN6tKCXnu9FI2/eUEnA6z7iXg+P3QgzSJjq3l39QmxpQsiTzVhimPWcckm8XNY0EU75IekUgnXLPBszbfsWUsvOC8yj3aLk/96P+DdkQRKmx/khpD/kkMeW2ie0YW6WB8P0RCpGYaAAxojdMI5M3oEgjUis24fenSXRaQuy+uYhNH1JHt4JTIqA82JvpCBO5bez/k1FCk6TkN4wF3HDGGxiTQgz9t8SIXF6ICmBQKbzhEool9aGVxbZpkcJKCjzt/8fmKFvykiJJGCMhtZpf/B1BGpEmOa9tnY9Tck0UU2GX/AggVcMKkvQAGAs5UQZp46Vvh8S59uAoGsDRtt8DiFH3Zne4w9+1MXiCgJ0ixUQqkLwItWMiC0glIdymBIARtAjtTQjejnbcFoskBNI8raCP+xBNkigLbV8kaJkAo2V0TEJLlBAky+p233eVnKNV6uLarV7WOyzrK5Jv0Fbzym8YLllmUbbHfsbLWFXib7fCWx0oS8GA2yeXg+ldTSYDe2zbD4pYweVAsCTEbFLmxiJu/5cSYpDKf1OTAlWS06tJZJO2WdCKT1imEsBvvsZ/lLjllQZi8Qzl4Rlkvt/xMiLzQHvgJ+GtLpELiEUvBoJlESJGAgkkgdvVf9i72S9R5pkC0Apmuz924h2QqOrF7Gtajh9DqcAprsRD3rsViScRgwS39pYTSIoaia+5SOnPeZJjvBL7Fa0Q4YaQSTyaXA41SIpxmwAbR9c49nZOjJsiTO+DjBs9ES4JYMb9mqOSCMzIIR8FY3GYBU++CTXjNm4JV0SIBpdHYGvThQA9K+i72UHf7QOCxJ6IA8WknNRF+m3ZLyDNlADOFOKqCYreDjMwJMKyLB3aJvLd49Y2DEQBMMqt4ybz878gSMs8NCBx4PslOhk3SiY6aLgLoQWJ8gB3/TNSlksuk+xzIomct0vCBZWH42zil0A8ybbj1N6ckXbYIMDNqe/rfawTEO7nftZ/W+SSTk1afqAk5gcEcJVJ04dFY4XYQi1+x0G33QRXAGCqZJ8aXJKLKCg92fjcj/rvC6bdmBL7BSSXnGZCTUL31kIPF5RHk0lofBymVF1aMs61bgjLKeXgCCU+e4gTbzKro/zicKCrbu7GckpzGJezKKxNgUnYANVckGCybKM8gAuGIx9O2XifHpiSiUqIQeKhSeJ2wONHMlxLMggqkkDdUsqDrU38Dnk31d4WASMoArQfdI4bR0vYz3h4gDJMeuxyeAOTCqUjCrXpQZKZvqlK8mO3QsT+EKQ8qrWJr74nyNAk2SMsl8ASnKhvrncdpgVQKgBvoRhmkKDyRnxNif/MHA2SAIy4Z6OKibfQBJVjQiU330FVqfgB+bZtOx2ql9DJADbXL/bjSaycTB4DSFuf+0H/jigXF5kSOGn9t109dkvbI6KY2zEqCfgZ0WnML/4DsVoEh3bZIdr4wL5JXA83sZ/dj0478fgpUsmVECuSQmkPzfT2eWC0pLZHNK5EQNoEMwNfYcnNj4vzUOsuPmBru1LYYMd/kdBp3NcvTNDk1YsX78JeCqBENjVT0lEjMyVAjMbeYJaSnFxQHfslsyXxi01JAK4GPOCxXFEnfhOMJ8FJ98JLJUEwWmKokoKIKgJwLCmNS+4iZn10QEiRwDmxqQrgPoF1Eag513Fd65aECTkCBYGhH9gtD00U0ro965syZV2qtM4DKW/psMZLEyMBYEbYpSWx8t9+8Zp7/riT7FwtPxhFCrHjRiLT1J8NBr3enK630SldSxzqxjcIeHA6kWtfcO1W4pis0G7CjFhKJDuvR1e71lSMLuGhJZeZDBcoIevWs27s9DI85D2GRPvD/HygkNu+4kKkuHNDPf/FiV/tDrWAI9Sk0CYmjcg13w0hupTp3XHt5HsuVo5ReYBRJA4A2Bdxh6cpoQGCWCvp6Flw1HZM3orQY6QLcC8pWzsX6701w5TOMlRKGdODTLEKcN6vU7IP9KDJeOLE9Pw3o048mVDC43BD7LcZwSIlhdKZEppdgrmADpZghIkZAg1T0kES6t54ypv4sd/xv7m/v9ndvXkIfVGpluAkJT5dagzmuFhJNcC+GcXNAcpv2P9nEsC22owECGbfpkKRtCqN0aXDQcx0dHNMmBoQxyX3H7Mk99SlHUQdf5gyjSkZO9vONCiS7uB8Zdq+8+kS4HQmOPOEkaYP7P7bHYweKXp0apocEqSLd4GxN2FOk4wLcSVLnJ+/754NezjwzahRjzJKkJ2juO63xLfBa7vnMe+m34dGl+ic7N4vX7yhYVxbU4IRu7lQluwPDGSLnRlQWPIci3ExcSLQIGHqSNOj+05SY0RAOUkaSxnyoTdjwjRADANzS8Rg7ps+DzPtxvzQCTptrzo4ijTB9OidjrJxs4s6HZr3JtwxknFh50T0gg0t0+/6hIlH6HY5i8TZtahzwjO6WFdR3ydR22m0xPMpwkih1EI4GlqRYBJODdG2HrQEE7t9TUnbpIZDTzFl2+9uTplsKwJ+T57t9DQ2EJ0SuI3BqK653vDS0qTyLpaJzemRJlqTApMlOfvPNNe+3j3pKK7tYEX3FM5XJhfY+vSHg+65H6Z83w9Mx8Fzu1CPZmZxSegoG3T8D9fH+6MbSpFMk0Ei0ZNxjVW6dfuZTMwPn9AwL55k0teleKJzPF7dhj+vTx1GaLwDzBuguOtnMiYOoCOVopInlA7iCT1VKU7m8vHRdDerU4gRjlkyCV1xfjmM6YGCmKXUc3GmJUxqblHJiOn1gRyd3Fz4MImt6XBHngjVT0ASCSacmNPzA6AMaVZXtMXSw/kWbfs4rtkRBdmc09GyPd0YYa6SrNHd2Fxcyhp1SY0OqU+XsklN7tWV9khQn5zk/jOyRxtTNXniuOip73FaIA64zWGkEtWo7s/HreeafjFyTMYtET/gyH9rqj8UYGabFmdkkjI+RFaQ9siinvz+Yj+OHNJxRjQB/rTOoOyLzO4Zw4QTl5pg7uZ40YOUVUtr0+5pMpF8vaznugt/4P/PRLp1E8AdXm5riGqlpx938ZqCYbIvrswHAg7DnmX7K4Lf5PAzlvhnfeLXSKTMHxmYNEabU2yygyLzrQCvFI2tT379R8HU3AkmynfCXK31r4mUqR0Dkzhs5yd/N5E+prQqfIwmfAJmikW6leCsk1vNclY+kXwp3Wr4YIqjyR8TmmKR3koQJmWXNtbauXKpUCzmS6VUdaW156eg4IhW4UuDKAKNyU2vi4CiPJXArrUv9ouKMpI6CoAxUWD/Rtr7UiECUYanWhefAgp3bFWyX/zncOlzgKuTWpsQe0s5b/YhXBLoyrKp9NrWjkZn53k9XV2YfVL5keh+3/U8Ty9/7nv675UZNjOZyUxmMpOZzGQmM5nJTGYyk5nMZCYzmSaRfkhQBwYDITBcDMQLpd4g/R9HHm8ZO/vjRXO5YEoyeBeBgx7d4uN7Dqw9faAJz/j46CenmXxCKIupLhQWFgqlkpTZUqHsRiJeqaz3eqWCeoC82qmPLmXVhtLCQglBLTc3V0qwvVwoYcGazC7gObSUS+ZChVIRztguweUWcjKLS3Dpdl7maXOJ0v6ymFqqb1ZKEckXLaSq1WpB57ulR7upjELdXqHs+Xjkq836WjqQ1ZRuubK2udTGLJ4s073Dkdlqc3OtXdCP1uan1DgEQEpzGL4pZU7AkERZFHqaS1mA2ilZFvr7hbIKS3IVCtTUxVfFXgs/vS7VL3GgHpa1BS5gCvjhs7gpiSNOKJtkLizgQ5tVXoI5kaS7ZInaSl2IPbwsHgnpgnV8ChlZaYi9pU21DYd0QbW4GSYgPbV9delIiA39yDKtfls7Uv9twAveoouoO1G3fni0J3jQk1zRXx7CChgvEhC8vXyhnCpLqEjb87CQn4cmSg8WYPIRweiXYEIeWUcY5ZHaK124VbnDZVZwupoBCb48seRfGfDNC0uksuVUVWZz5fyS2p8v5fLw9QWRV5sBR3cPak3Va1+i+jZ4eVv0Cl2AcIN3rwicjhPnRslrJWgAYOqujgTNsCg9dXi9CFUGqzAoVd20Oal6FqVOOzynp/nSF+IwrklKTXbYLqjFDZdA4kcuMkh6SAeDBM8mAYEI7FWgyxqPZ4ALrI6dnIfLujW+a0DDmKEKvA4QeA/aMm5pxYUHakPrxrctDwVevKXL3uBdpUk51/nFu4JnVZCR53g03tkmGdJI08WB5jCqwFc/1Xb5xvWoVdg3PsqHQDKLBiS6QhEGKeITiAbArO43a0Cq8kGRIEi5MZCqggc6wJS4NA2r+uvvr+hWCvfsq9xz3l1A5dEg4TXgAnu8O4vNAo5ikKCAl8cMwHE1iWfb0yVgeKVNAmlVmBEYhAykStcNSLUJII1rkrUkCGcFUgpBgmKQ5x6+1LwBKYd1oXReegApH2kS1NogJnJD6cGqBsn0ieMg0eYtYaYilVjkHdAkpYOrwgxTlqptVWVAk1x+uRFq6Uqp5J4YH9VMIOHe4HcY1JOmt9ioTAZp3SsulNT1NUgih7qDNpxAyqcFflFtDKQi1jWUtSYt5VQPlFsaA6lV39ItBl6pbm7FLPWX4yB5xYLqTPP+g2LLSzNIoDB1uqjZjYD5mgQHmkf39uDAvHj0/WUGKSfG519Qd+KmycZNBolqFNIBkKpoTA49tUggZeGTLUoTgiDpjnGVQDLDbIIgNdJKsw7VwvOW6t3WXQSJjnwMEm3dwzZk+qojNCjq2WvltGgsGQXh3XXEzWgSqPG65glkBIOwSb+5wa2P4SAbdTh1A349WZMOS+VcujwGEnaDW66HphJAgkmRVLdQgsbDIKl2v46gkL1IZ0EqY5okUpEaqFJBlNwdenj1g3I5lU4/1aSS2txGkAwKLaQm6knXLYFjuMdBIgwLQZAOgyC18WUzSF4+730KJHWc4oktvsZfsUlkrSvqaY4IpDLaJ6gqShdAAzRICs+KRU1/ok1SD1xGyymPalJukOL/iU0abyDILACkljrNjou2Q9ORCIyFhgbgg6QewCpqm2RBcysYkGAoEFhsA5IVBKkuCguFFTKbn7BJ471bnvBcU49TR5BSCJKrOlWxOQYS8FuCZyIFwPfjKuu6BodskTERgelYJ/Vubs0fHekKmJWMbNIOdUfAksyXuUErg82t6DdVhgdMOZ0NcEkbkMDI+IX2+GZIsvKTmjQBJDCLlvBBQs5Mj2KaW4SMZRCkIAVQKwWJKnlI/Cb9F0CCk2vC36ZuDUHK8ROs+L284iAbcowC+D0jsAEgvGuCP5kLILU1SJHIeqCThPsAugk2bulfBAnmQ0aQqky7YOReACQPngVuMf8pTWoCk3SFubvmJ5ubTyZ9dYBZKsD+cO9Ww8fFV7VAuxvY8lCTqKoJTkNGCU8InAXOYZybtDRkMqfboWoMEXenpW8eeBmSyaCXC6+jwSCxW8IgqQXmuG3WYTSDMsLPq+5DGfjIGoI/0S1RL9ZFqKBbA2SPJLolyr4XCNImD6zB28tnsyUygWJnAVg4I4+80IVvfWBfW7LAiVO7ueGhJhWy2QW6VfEcCH25ISyi3uCotF1i9+mAW6I0ch3cEi+9qa7OQ1cEEi91MzW4GW37qB/3SSqQo7L+CbzCMiqjbuhtAgkdXFjZaO1Qwws6uA3TnBqCOiTYhR2KaxxcfDFwx0caW9/BzYJ/2lJNZ6ugdeDQxbYEfqfMq1bxHHZvFExTBQFHVZbgZy1lPuvanSuqV3rYgk3oPG5xc8WnrcFpUqpPYeNeBwONPTuI+VCD8jNTPD+KzKZSKWhuOd27yIUc0KJCtWgaZxX/T6XABpcr9WaaWkYulaI7LuA5SLwc2ymPzpXKudKrplBI7/hEeBcguRy3gPaSOjWHO+CcOReCOqkcXEQxSrXbREPU/dJv6WIym27WOS5C96yuWanXK+0FcE9kii8JEZT0Zr1SLUq3yrcsC7lU2zM34w/XeBq9CjZG3hDxN4wf+CSU9Sg4Rn8iT3406WcBMzAxqiYfHx2J/PlvgwdMel7yqcev9OiEM5nJTGYyk5nMZCYz+X+WT/FS/DNG2Ax9m7RJ//TR8dPB9mQ1nYbIXamiJz2Q5QrGW7JLq1trZVcuNNMsS1npVtKVgiw2K3qT8jzVHw4reekVKUvm+GZWlpdwqZILNUrgKR5hJMrEd9IY1lAbmk1wm7VHi4FGD0NjBX9TBdMclPOB2InvdGIeoMJL4Z6ag4NHGFvhwGAOAuV5zK96oiiLWc9dE2LJ9bKehOxpSboFz1XYrbpeniJUjK+3o0CC4yGwgse3Ibvgeflwz4EHgaIVBolTqghSBdNKEhseHgSxqAgm0CDqSDE7Mjs+SG5N0PGcpMGjdoJ+aThlDCQK/uYg5lfnFXMQh8obOhhpor8AUk6DRMFUP/+QehxfDaX4IGFFSFEySM3gFCV/E6Tw924GpCJY6A1XEkioWc9T/wFN2iuVU6lSqFHyQcrD7K5UOUPxbkjBUFz074BE+d7W1IAEU9+JOoGkCBTmpZZ0GuCvgbQ3QZOyhdKUaFIVSwc2oQAnRek26aYtzvv8KUictPEOV6faJrURJLcFuQydk5TZQ0p5/XOQTJ5RkavmBE0KN0AgY5qkdAEnSFAgkTKlqXzvn4PUNKlXnRWbVgrQ5ixpkUCSKc7AYfuBZOqnQaKiGZBVrvJ8pEnhb26b2IUpODjrx4V9K6Lsulmdpz7S/ZypUAOHgxPAAMl62fO8psmVNnUqM40UoJ0O97TT8PwtTLzr3G9VMJnc2VMPSMiZamFPu3jBCmfZhkYamD0RkMdy4mlxcLPFIphsrJuiLfks/Cm0K+kFLvSEgwhDN1vMF+kotcmUErgL6Uo6ZWYG9I9XR4Nkw+3g+kG3wBa9XT46KBKJBBfk+FkerQZ2hN0mzWQmM5nJvyX/Cw952GdrJAXdAAAAAElFTkSuQmCC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35" descr="data:image/png;base64,iVBORw0KGgoAAAANSUhEUgAAASQAAACtCAMAAAAu7/J6AAABMlBMVEX8/PwAAAAEBAT///8AAAT8tARktNRkvERksND4sAT/uAT/twT/ugS7u7udnZ35+flnudrS0tLu7u7e3t6zs7NnwUbm5ubU1NTr6+uCgoLNzc3FxcWSkpKwsLBYPwSLi4s6OjpSUlJzc3MeHh5mZmZCQkJycnISEhJKSkojQhghGgQPGh57e3tYWFgmJianp6cSDRPvqgSgcgQsLCw7Ozu3gwQjO0ZnSQQyIwQPGgphs0MXFxdfX1+GXwTUmARcosDiogQ6aHsZJixUlbBFeI9INAQXDwQxVmWvfgRWPATamwRPi6SIYQQ1YSfGjgQ6KwQfMz1NjzQ0WmpDb4EUDAQjOkYgOht1VAUQABc4JgRQlzcfMBtCbzJWoTpDfy8qHQQOFwo+di0ZLxMvUyIWHig/aTASqMZbAAAbeElEQVR4nO1dCVsaydamuhoFGmhsEJBFUVGcCDJoxExcUMGowSGOWfwym7Pd//8XvjpLVTdK7sy9c78vtwknzxN7o5e3T516z1LVkcjnEqnEdbOpdrrZbK2urq6tVdrVkufC9s92U/9VooAoliqb6+KptFZS+cgMJ4VQtn1kISTWY8GtWysl94vGSUqvvTERnzGgdlayXyxMUhY2Awg9bW2BHRu5LxImKcurBgjEZL22urlSyaVSqXRls7WxEwBKLTTa7pcGk5Sl1SBCG81coSjHxMuWVo4aAZx22pEvCiZZrPutaX2tmo9M6O0RqdJKzW92tfKX0+ikTAeMtbAqn+6+VKPc8M26EHXvC0FJZmsEkTB/1vITYZKy2qBjbNvmQ1NfgjJJ2WYtEvblOeGk/l95qiJSpmoGooMXGqb69Btw6W5q/bnsZWL9Ow1To/pIRWS2hbsUQtdXp8n47jubsK1lpxwlWawxROf9ublYLJOJDQ4ZptVi4OHRbhFE96+dhBOPJjr3WplSU42SLFiM0du5zJyS2JzCaXjOMPnKJPMbsE1BdNxJOFEl8WjUOXmGMAmRnmKUZJmb2m0PIZojnOYygwahtMn2RqZYjQ4QoniUxIneM0pLU4sSP7oFTS2TYYRi8CcTuyNleg72RsoKYfRmlHRQieKIk5OAJkea2JxSlDRGaJG6Q9XOCCHEKtPfRpQaBdXkNqmp7cZ9JYo6Sefk+I1l6zNMJ0qyFCCQIN0hwhTDFqeU6RL2C7EgtxCjdycJggfUyEmeHr+ymS1ZU9viZFZTIk2T1N+3sUzANA0IJez/7OtOIq71yHFGyxogW0M1hdZbeuuI0eHZZXdbGK7deMuKhJapbyFKAMWx40R1p5Y4uSZcEJ+Lg+MLe0qZwCrpUT+jqFFvcNnQJPJ8aEx4LNNrkJbZu46x14nOgYFoefekE00m44zSlLFKuaIxIjOdiQ0vNUyXps1plOzdpLbX0eQVNi/134vdTjSByuVEHxCl2lR5KNyxCdCaGHOjTOytxTChMsVg4xn5ag9x1iQnvoxqpBjTiQ9cNNp5hShtThFI0iOyeJaJBex0DGFClM6IfmeG3P/Z19SzJV6/IoiWESIFGxvzxAmxyikyS7KOWFxmMhkfIzTVPe73L3FDTxjDvQsoJUekRg/74Lz54jiJ5D6ZpamJLylvBPuy7uXZcKgcEk0ikR4Nqcl1Yfk9YPThZ2SSJw6aI1i8V40vHmViqfCJnox2j+/fTVmDWzfMSMn23XAuyI5it4jSrfLgAKP/ebn4LaD00WC0H/DeEonT3Qvb9smS4p6f++n+I6I8McsXBOqul/Hp0dwd6RI0Nlt8vzg//wOgtIttzX722hCmaCJ+dWEHebf62cZUgCSLDUO1/fzIZc/3cKlPE8gkf1cYLf6kYLDRTbM/dhLsmSiIdl9pfHxlErlpQIkp0na3273dDjgld0aTDEqW+GEeZPFHUCXCyJijxOhjgHe/uL6+fgProjYFIEkPu6xb0ptYf9DVJHK7nyGibfiRJb5bRJTmvyG+9KzjPAolKYBe3eyfxuOqu3N2p4UGkEUSQ6M1mbmBjkS+zRjzfYlbvmKMFr9HHvDuNMFhgMTpO+bdx6+Tjvbr4s9AlXbCD5KLivTeKA3ozdzwlmC69CNvxiIhSD8hSFdJzR2ZMNk3nSQzpji5LHCWcthRUg4JPMegFwsyyQyFRTRKSJewuX1PKC3+gCAdsCIl9kmNlk+TuvlFE8rPPX2NVqkVepA4ASu2z7tv+36ULdM7ZxZOHVyXQPqNMPqZ022nDqgS+SC2fZVwWIWcZHz//uLBekd9QD7cKMm8ydIikRzEMkwhtRm6yxiHBFZ/BlV6aXHE5CYJTu4pYmSdIEAYYHp9ECCUoQ+/jRNJwGrgO25EIgeZWIADgCot/sounP0Ku/8HJJWKMMXZ610e45OhJ5TyuU8kWaUgnRTzURI2rCvXRHwAdwRU6eUvau0bQMoeOdHEPbY1nwzs+nSJlCnk0TcKbIu74XA4uDOJf4oqwT+wRKKbifXg768v1ROL3xbRItGafZ9Ao638XQ2RCTDZ9zdXo9EuxFJEO9QgVbHhqN4M+rbemaBYiIm9xQ4FhuJUa7Ptn9CzVR3cb+ChvFz8CjYm4y9Aka4SOgj3hiC6GMUTiajjJA8ApKNQg1QnVcG4I/T8dz5KiFMfVr/OQGv7bXEe2JH49iX8/w9SKPsEWLV9oKkRYmTbb06SDndz+3bYw0oupIfE9uWgZ1DZRpR6mh9BFycwRvLj4vziB6U81o8QDPhJ9XEYC3hlk0GiYNIBYnSsnF2MCkRPOHMS4oAJEwDVyGxyZ4Ef/QGI/MFmaS6mg5HAI0l5kC9BMGBdoQWhNcidYDeXuEKMdJogsf9mCnJwRLepU7OG3Kn1sKs/ywR5ABwBLPKlYObzK4D0LUFm2yb8bwcg0yYcj18LMUicSKL/B2yu+2odGxxyyh6zyB+ARYKxxrWffN6tKCXnu9FI2/eUEnA6z7iXg+P3QgzSJjq3l39QmxpQsiTzVhimPWcckm8XNY0EU75IekUgnXLPBszbfsWUsvOC8yj3aLk/96P+DdkQRKmx/khpD/kkMeW2ie0YW6WB8P0RCpGYaAAxojdMI5M3oEgjUis24fenSXRaQuy+uYhNH1JHt4JTIqA82JvpCBO5bez/k1FCk6TkN4wF3HDGGxiTQgz9t8SIXF6ICmBQKbzhEool9aGVxbZpkcJKCjzt/8fmKFvykiJJGCMhtZpf/B1BGpEmOa9tnY9Tck0UU2GX/AggVcMKkvQAGAs5UQZp46Vvh8S59uAoGsDRtt8DiFH3Zne4w9+1MXiCgJ0ixUQqkLwItWMiC0glIdymBIARtAjtTQjejnbcFoskBNI8raCP+xBNkigLbV8kaJkAo2V0TEJLlBAky+p233eVnKNV6uLarV7WOyzrK5Jv0Fbzym8YLllmUbbHfsbLWFXib7fCWx0oS8GA2yeXg+ldTSYDe2zbD4pYweVAsCTEbFLmxiJu/5cSYpDKf1OTAlWS06tJZJO2WdCKT1imEsBvvsZ/lLjllQZi8Qzl4Rlkvt/xMiLzQHvgJ+GtLpELiEUvBoJlESJGAgkkgdvVf9i72S9R5pkC0Apmuz924h2QqOrF7Gtajh9DqcAprsRD3rsViScRgwS39pYTSIoaia+5SOnPeZJjvBL7Fa0Q4YaQSTyaXA41SIpxmwAbR9c49nZOjJsiTO+DjBs9ES4JYMb9mqOSCMzIIR8FY3GYBU++CTXjNm4JV0SIBpdHYGvThQA9K+i72UHf7QOCxJ6IA8WknNRF+m3ZLyDNlADOFOKqCYreDjMwJMKyLB3aJvLd49Y2DEQBMMqt4ybz878gSMs8NCBx4PslOhk3SiY6aLgLoQWJ8gB3/TNSlksuk+xzIomct0vCBZWH42zil0A8ybbj1N6ckXbYIMDNqe/rfawTEO7nftZ/W+SSTk1afqAk5gcEcJVJ04dFY4XYQi1+x0G33QRXAGCqZJ8aXJKLKCg92fjcj/rvC6bdmBL7BSSXnGZCTUL31kIPF5RHk0lofBymVF1aMs61bgjLKeXgCCU+e4gTbzKro/zicKCrbu7GckpzGJezKKxNgUnYANVckGCybKM8gAuGIx9O2XifHpiSiUqIQeKhSeJ2wONHMlxLMggqkkDdUsqDrU38Dnk31d4WASMoArQfdI4bR0vYz3h4gDJMeuxyeAOTCqUjCrXpQZKZvqlK8mO3QsT+EKQ8qrWJr74nyNAk2SMsl8ASnKhvrncdpgVQKgBvoRhmkKDyRnxNif/MHA2SAIy4Z6OKibfQBJVjQiU330FVqfgB+bZtOx2ql9DJADbXL/bjSaycTB4DSFuf+0H/jigXF5kSOGn9t109dkvbI6KY2zEqCfgZ0WnML/4DsVoEh3bZIdr4wL5JXA83sZ/dj0478fgpUsmVECuSQmkPzfT2eWC0pLZHNK5EQNoEMwNfYcnNj4vzUOsuPmBru1LYYMd/kdBp3NcvTNDk1YsX78JeCqBENjVT0lEjMyVAjMbeYJaSnFxQHfslsyXxi01JAK4GPOCxXFEnfhOMJ8FJ98JLJUEwWmKokoKIKgJwLCmNS+4iZn10QEiRwDmxqQrgPoF1Eag513Fd65aECTkCBYGhH9gtD00U0ro965syZV2qtM4DKW/psMZLEyMBYEbYpSWx8t9+8Zp7/riT7FwtPxhFCrHjRiLT1J8NBr3enK630SldSxzqxjcIeHA6kWtfcO1W4pis0G7CjFhKJDuvR1e71lSMLuGhJZeZDBcoIevWs27s9DI85D2GRPvD/HygkNu+4kKkuHNDPf/FiV/tDrWAI9Sk0CYmjcg13w0hupTp3XHt5HsuVo5ReYBRJA4A2Bdxh6cpoQGCWCvp6Flw1HZM3orQY6QLcC8pWzsX6701w5TOMlRKGdODTLEKcN6vU7IP9KDJeOLE9Pw3o048mVDC43BD7LcZwSIlhdKZEppdgrmADpZghIkZAg1T0kES6t54ypv4sd/xv7m/v9ndvXkIfVGpluAkJT5dagzmuFhJNcC+GcXNAcpv2P9nEsC22owECGbfpkKRtCqN0aXDQcx0dHNMmBoQxyX3H7Mk99SlHUQdf5gyjSkZO9vONCiS7uB8Zdq+8+kS4HQmOPOEkaYP7P7bHYweKXp0apocEqSLd4GxN2FOk4wLcSVLnJ+/754NezjwzahRjzJKkJ2juO63xLfBa7vnMe+m34dGl+ic7N4vX7yhYVxbU4IRu7lQluwPDGSLnRlQWPIci3ExcSLQIGHqSNOj+05SY0RAOUkaSxnyoTdjwjRADANzS8Rg7ps+DzPtxvzQCTptrzo4ijTB9OidjrJxs4s6HZr3JtwxknFh50T0gg0t0+/6hIlH6HY5i8TZtahzwjO6WFdR3ydR22m0xPMpwkih1EI4GlqRYBJODdG2HrQEE7t9TUnbpIZDTzFl2+9uTplsKwJ+T57t9DQ2EJ0SuI3BqK653vDS0qTyLpaJzemRJlqTApMlOfvPNNe+3j3pKK7tYEX3FM5XJhfY+vSHg+65H6Z83w9Mx8Fzu1CPZmZxSegoG3T8D9fH+6MbSpFMk0Ei0ZNxjVW6dfuZTMwPn9AwL55k0teleKJzPF7dhj+vTx1GaLwDzBuguOtnMiYOoCOVopInlA7iCT1VKU7m8vHRdDerU4gRjlkyCV1xfjmM6YGCmKXUc3GmJUxqblHJiOn1gRyd3Fz4MImt6XBHngjVT0ASCSacmNPzA6AMaVZXtMXSw/kWbfs4rtkRBdmc09GyPd0YYa6SrNHd2Fxcyhp1SY0OqU+XsklN7tWV9khQn5zk/jOyRxtTNXniuOip73FaIA64zWGkEtWo7s/HreeafjFyTMYtET/gyH9rqj8UYGabFmdkkjI+RFaQ9siinvz+Yj+OHNJxRjQB/rTOoOyLzO4Zw4QTl5pg7uZ40YOUVUtr0+5pMpF8vaznugt/4P/PRLp1E8AdXm5riGqlpx938ZqCYbIvrswHAg7DnmX7K4Lf5PAzlvhnfeLXSKTMHxmYNEabU2yygyLzrQCvFI2tT379R8HU3AkmynfCXK31r4mUqR0Dkzhs5yd/N5E+prQqfIwmfAJmikW6leCsk1vNclY+kXwp3Wr4YIqjyR8TmmKR3koQJmWXNtbauXKpUCzmS6VUdaW156eg4IhW4UuDKAKNyU2vi4CiPJXArrUv9ouKMpI6CoAxUWD/Rtr7UiECUYanWhefAgp3bFWyX/zncOlzgKuTWpsQe0s5b/YhXBLoyrKp9NrWjkZn53k9XV2YfVL5keh+3/U8Ty9/7nv675UZNjOZyUxmMpOZzGQmM5nJTGYyk5nMZCYzmSaRfkhQBwYDITBcDMQLpd4g/R9HHm8ZO/vjRXO5YEoyeBeBgx7d4uN7Dqw9faAJz/j46CenmXxCKIupLhQWFgqlkpTZUqHsRiJeqaz3eqWCeoC82qmPLmXVhtLCQglBLTc3V0qwvVwoYcGazC7gObSUS+ZChVIRztguweUWcjKLS3Dpdl7maXOJ0v6ymFqqb1ZKEckXLaSq1WpB57ulR7upjELdXqHs+Xjkq836WjqQ1ZRuubK2udTGLJ4s073Dkdlqc3OtXdCP1uan1DgEQEpzGL4pZU7AkERZFHqaS1mA2ilZFvr7hbIKS3IVCtTUxVfFXgs/vS7VL3GgHpa1BS5gCvjhs7gpiSNOKJtkLizgQ5tVXoI5kaS7ZInaSl2IPbwsHgnpgnV8ChlZaYi9pU21DYd0QbW4GSYgPbV9delIiA39yDKtfls7Uv9twAveoouoO1G3fni0J3jQk1zRXx7CChgvEhC8vXyhnCpLqEjb87CQn4cmSg8WYPIRweiXYEIeWUcY5ZHaK124VbnDZVZwupoBCb48seRfGfDNC0uksuVUVWZz5fyS2p8v5fLw9QWRV5sBR3cPak3Va1+i+jZ4eVv0Cl2AcIN3rwicjhPnRslrJWgAYOqujgTNsCg9dXi9CFUGqzAoVd20Oal6FqVOOzynp/nSF+IwrklKTXbYLqjFDZdA4kcuMkh6SAeDBM8mAYEI7FWgyxqPZ4ALrI6dnIfLujW+a0DDmKEKvA4QeA/aMm5pxYUHakPrxrctDwVevKXL3uBdpUk51/nFu4JnVZCR53g03tkmGdJI08WB5jCqwFc/1Xb5xvWoVdg3PsqHQDKLBiS6QhEGKeITiAbArO43a0Cq8kGRIEi5MZCqggc6wJS4NA2r+uvvr+hWCvfsq9xz3l1A5dEg4TXgAnu8O4vNAo5ikKCAl8cMwHE1iWfb0yVgeKVNAmlVmBEYhAykStcNSLUJII1rkrUkCGcFUgpBgmKQ5x6+1LwBKYd1oXReegApH2kS1NogJnJD6cGqBsn0ieMg0eYtYaYilVjkHdAkpYOrwgxTlqptVWVAk1x+uRFq6Uqp5J4YH9VMIOHe4HcY1JOmt9ioTAZp3SsulNT1NUgih7qDNpxAyqcFflFtDKQi1jWUtSYt5VQPlFsaA6lV39ItBl6pbm7FLPWX4yB5xYLqTPP+g2LLSzNIoDB1uqjZjYD5mgQHmkf39uDAvHj0/WUGKSfG519Qd+KmycZNBolqFNIBkKpoTA49tUggZeGTLUoTgiDpjnGVQDLDbIIgNdJKsw7VwvOW6t3WXQSJjnwMEm3dwzZk+qojNCjq2WvltGgsGQXh3XXEzWgSqPG65glkBIOwSb+5wa2P4SAbdTh1A349WZMOS+VcujwGEnaDW66HphJAgkmRVLdQgsbDIKl2v46gkL1IZ0EqY5okUpEaqFJBlNwdenj1g3I5lU4/1aSS2txGkAwKLaQm6knXLYFjuMdBIgwLQZAOgyC18WUzSF4+730KJHWc4oktvsZfsUlkrSvqaY4IpDLaJ6gqShdAAzRICs+KRU1/ok1SD1xGyymPalJukOL/iU0abyDILACkljrNjou2Q9ORCIyFhgbgg6QewCpqm2RBcysYkGAoEFhsA5IVBKkuCguFFTKbn7BJ471bnvBcU49TR5BSCJKrOlWxOQYS8FuCZyIFwPfjKuu6BodskTERgelYJ/Vubs0fHekKmJWMbNIOdUfAksyXuUErg82t6DdVhgdMOZ0NcEkbkMDI+IX2+GZIsvKTmjQBJDCLlvBBQs5Mj2KaW4SMZRCkIAVQKwWJKnlI/Cb9F0CCk2vC36ZuDUHK8ROs+L284iAbcowC+D0jsAEgvGuCP5kLILU1SJHIeqCThPsAugk2bulfBAnmQ0aQqky7YOReACQPngVuMf8pTWoCk3SFubvmJ5ubTyZ9dYBZKsD+cO9Ww8fFV7VAuxvY8lCTqKoJTkNGCU8InAXOYZybtDRkMqfboWoMEXenpW8eeBmSyaCXC6+jwSCxW8IgqQXmuG3WYTSDMsLPq+5DGfjIGoI/0S1RL9ZFqKBbA2SPJLolyr4XCNImD6zB28tnsyUygWJnAVg4I4+80IVvfWBfW7LAiVO7ueGhJhWy2QW6VfEcCH25ISyi3uCotF1i9+mAW6I0ch3cEi+9qa7OQ1cEEi91MzW4GW37qB/3SSqQo7L+CbzCMiqjbuhtAgkdXFjZaO1Qwws6uA3TnBqCOiTYhR2KaxxcfDFwx0caW9/BzYJ/2lJNZ6ugdeDQxbYEfqfMq1bxHHZvFExTBQFHVZbgZy1lPuvanSuqV3rYgk3oPG5xc8WnrcFpUqpPYeNeBwONPTuI+VCD8jNTPD+KzKZSKWhuOd27yIUc0KJCtWgaZxX/T6XABpcr9WaaWkYulaI7LuA5SLwc2ymPzpXKudKrplBI7/hEeBcguRy3gPaSOjWHO+CcOReCOqkcXEQxSrXbREPU/dJv6WIym27WOS5C96yuWanXK+0FcE9kii8JEZT0Zr1SLUq3yrcsC7lU2zM34w/XeBq9CjZG3hDxN4wf+CSU9Sg4Rn8iT3406WcBMzAxqiYfHx2J/PlvgwdMel7yqcev9OiEM5nJTGYyk5nMZCYz+X+WT/FS/DNG2Ax9m7RJ//TR8dPB9mQ1nYbIXamiJz2Q5QrGW7JLq1trZVcuNNMsS1npVtKVgiw2K3qT8jzVHw4reekVKUvm+GZWlpdwqZILNUrgKR5hJMrEd9IY1lAbmk1wm7VHi4FGD0NjBX9TBdMclPOB2InvdGIeoMJL4Z6ag4NHGFvhwGAOAuV5zK96oiiLWc9dE2LJ9bKehOxpSboFz1XYrbpeniJUjK+3o0CC4yGwgse3Ibvgeflwz4EHgaIVBolTqghSBdNKEhseHgSxqAgm0CDqSDE7Mjs+SG5N0PGcpMGjdoJ+aThlDCQK/uYg5lfnFXMQh8obOhhpor8AUk6DRMFUP/+QehxfDaX4IGFFSFEySM3gFCV/E6Tw924GpCJY6A1XEkioWc9T/wFN2iuVU6lSqFHyQcrD7K5UOUPxbkjBUFz074BE+d7W1IAEU9+JOoGkCBTmpZZ0GuCvgbQ3QZOyhdKUaFIVSwc2oQAnRek26aYtzvv8KUictPEOV6faJrURJLcFuQydk5TZQ0p5/XOQTJ5RkavmBE0KN0AgY5qkdAEnSFAgkTKlqXzvn4PUNKlXnRWbVgrQ5ixpkUCSKc7AYfuBZOqnQaKiGZBVrvJ8pEnhb26b2IUpODjrx4V9K6Lsulmdpz7S/ZypUAOHgxPAAMl62fO8psmVNnUqM40UoJ0O97TT8PwtTLzr3G9VMJnc2VMPSMiZamFPu3jBCmfZhkYamD0RkMdy4mlxcLPFIphsrJuiLfks/Cm0K+kFLvSEgwhDN1vMF+kotcmUErgL6Uo6ZWYG9I9XR4Nkw+3g+kG3wBa9XT46KBKJBBfk+FkerQZ2hN0mzWQmM5nJvyX/Cw952GdrJAXdAAAAAElFTkSuQmCC"/>
          <p:cNvSpPr/>
          <p:nvPr/>
        </p:nvSpPr>
        <p:spPr>
          <a:xfrm>
            <a:off x="307975" y="79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" name="Google Shape;30;p3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4573" y="4500614"/>
            <a:ext cx="939555" cy="507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3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051720" y="4521365"/>
            <a:ext cx="2592288" cy="465858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35"/>
          <p:cNvSpPr txBox="1">
            <a:spLocks noGrp="1"/>
          </p:cNvSpPr>
          <p:nvPr>
            <p:ph type="body" idx="2"/>
          </p:nvPr>
        </p:nvSpPr>
        <p:spPr>
          <a:xfrm>
            <a:off x="3830638" y="3075806"/>
            <a:ext cx="3117850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5"/>
          <p:cNvSpPr>
            <a:spLocks noGrp="1"/>
          </p:cNvSpPr>
          <p:nvPr>
            <p:ph type="pic" idx="3"/>
          </p:nvPr>
        </p:nvSpPr>
        <p:spPr>
          <a:xfrm>
            <a:off x="2268538" y="3076575"/>
            <a:ext cx="1439862" cy="8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35"/>
          <p:cNvSpPr txBox="1"/>
          <p:nvPr/>
        </p:nvSpPr>
        <p:spPr>
          <a:xfrm>
            <a:off x="0" y="4187284"/>
            <a:ext cx="5940152" cy="184666"/>
          </a:xfrm>
          <a:prstGeom prst="rect">
            <a:avLst/>
          </a:prstGeom>
          <a:solidFill>
            <a:srgbClr val="DE9B96"/>
          </a:solidFill>
          <a:ln>
            <a:noFill/>
          </a:ln>
        </p:spPr>
        <p:txBody>
          <a:bodyPr spcFirstLastPara="1" wrap="square" lIns="36000" tIns="0" rIns="3600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ES"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CMEMS Regional Training Workshop for </a:t>
            </a:r>
            <a:r>
              <a:rPr lang="es-ES"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IBI Region </a:t>
            </a:r>
            <a:r>
              <a:rPr lang="es-ES"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| </a:t>
            </a:r>
            <a:r>
              <a:rPr lang="es-ES"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24-25 March – Las Palmas de Gran Canaria</a:t>
            </a: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35"/>
          <p:cNvSpPr txBox="1"/>
          <p:nvPr/>
        </p:nvSpPr>
        <p:spPr>
          <a:xfrm>
            <a:off x="5945637" y="4079562"/>
            <a:ext cx="157869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DE9B96"/>
                </a:solidFill>
                <a:latin typeface="Calibri"/>
                <a:ea typeface="Calibri"/>
                <a:cs typeface="Calibri"/>
                <a:sym typeface="Calibri"/>
              </a:rPr>
              <a:t>#CMEMS4IBI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6"/>
          <p:cNvSpPr txBox="1">
            <a:spLocks noGrp="1"/>
          </p:cNvSpPr>
          <p:nvPr>
            <p:ph type="body" idx="1"/>
          </p:nvPr>
        </p:nvSpPr>
        <p:spPr>
          <a:xfrm>
            <a:off x="683568" y="699542"/>
            <a:ext cx="8064896" cy="3823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36"/>
          <p:cNvSpPr txBox="1"/>
          <p:nvPr/>
        </p:nvSpPr>
        <p:spPr>
          <a:xfrm>
            <a:off x="-147082" y="498508"/>
            <a:ext cx="962618" cy="367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s-ES" sz="700" b="0" i="0" u="none" strike="noStrike" cap="none">
                <a:solidFill>
                  <a:srgbClr val="0B6192"/>
                </a:solidFill>
                <a:latin typeface="Calibri"/>
                <a:ea typeface="Calibri"/>
                <a:cs typeface="Calibri"/>
                <a:sym typeface="Calibri"/>
              </a:rPr>
              <a:t>Copernicus</a:t>
            </a:r>
            <a:endParaRPr sz="700" b="0" i="0" u="none" strike="noStrike" cap="none">
              <a:solidFill>
                <a:srgbClr val="0B619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s-ES" sz="700" b="0" i="0" u="none" strike="noStrike" cap="none">
                <a:solidFill>
                  <a:srgbClr val="0B6192"/>
                </a:solidFill>
                <a:latin typeface="Calibri"/>
                <a:ea typeface="Calibri"/>
                <a:cs typeface="Calibri"/>
                <a:sym typeface="Calibri"/>
              </a:rPr>
              <a:t>Marine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s-ES" sz="700" b="0" i="0" u="none" strike="noStrike" cap="none">
                <a:solidFill>
                  <a:srgbClr val="0B6192"/>
                </a:solidFill>
                <a:latin typeface="Calibri"/>
                <a:ea typeface="Calibri"/>
                <a:cs typeface="Calibri"/>
                <a:sym typeface="Calibri"/>
              </a:rPr>
              <a:t>Service</a:t>
            </a:r>
            <a:endParaRPr sz="700" b="0" i="0" u="none" strike="noStrike" cap="none">
              <a:solidFill>
                <a:srgbClr val="0B619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36"/>
          <p:cNvSpPr txBox="1">
            <a:spLocks noGrp="1"/>
          </p:cNvSpPr>
          <p:nvPr>
            <p:ph type="title"/>
          </p:nvPr>
        </p:nvSpPr>
        <p:spPr>
          <a:xfrm>
            <a:off x="683568" y="173001"/>
            <a:ext cx="8460432" cy="277539"/>
          </a:xfrm>
          <a:prstGeom prst="rect">
            <a:avLst/>
          </a:prstGeom>
          <a:solidFill>
            <a:srgbClr val="0B61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  <a:defRPr sz="1800" b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6"/>
          <p:cNvSpPr/>
          <p:nvPr/>
        </p:nvSpPr>
        <p:spPr>
          <a:xfrm>
            <a:off x="118885" y="112221"/>
            <a:ext cx="395397" cy="395397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" name="Google Shape;41;p36" descr="S:\F15015_Copernicus\3_Work\330_Work-in-process\SC4_BackgroundMat\PPT\item Copernicus\Icon-01.png"/>
          <p:cNvPicPr preferRelativeResize="0"/>
          <p:nvPr/>
        </p:nvPicPr>
        <p:blipFill rotWithShape="1">
          <a:blip r:embed="rId2">
            <a:alphaModFix/>
          </a:blip>
          <a:srcRect l="18899" t="22786" r="15811" b="14985"/>
          <a:stretch/>
        </p:blipFill>
        <p:spPr>
          <a:xfrm>
            <a:off x="122494" y="112221"/>
            <a:ext cx="395397" cy="395398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/>
          <p:nvPr/>
        </p:nvSpPr>
        <p:spPr>
          <a:xfrm>
            <a:off x="0" y="4827861"/>
            <a:ext cx="7164288" cy="184666"/>
          </a:xfrm>
          <a:prstGeom prst="rect">
            <a:avLst/>
          </a:prstGeom>
          <a:solidFill>
            <a:srgbClr val="DE9B96"/>
          </a:solidFill>
          <a:ln>
            <a:noFill/>
          </a:ln>
        </p:spPr>
        <p:txBody>
          <a:bodyPr spcFirstLastPara="1" wrap="square" lIns="36000" tIns="0" rIns="3600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ES"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#CMEMS4IBI</a:t>
            </a:r>
            <a:r>
              <a:rPr lang="es-ES"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                 CMEMS Regional Training Workshop for </a:t>
            </a:r>
            <a:r>
              <a:rPr lang="es-ES"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IBI Region </a:t>
            </a:r>
            <a:r>
              <a:rPr lang="es-ES"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| </a:t>
            </a:r>
            <a:r>
              <a:rPr lang="es-ES"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24-25 March – Las Palmas de Gran Canaria</a:t>
            </a: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oogle Shape;44;p37"/>
          <p:cNvGrpSpPr/>
          <p:nvPr/>
        </p:nvGrpSpPr>
        <p:grpSpPr>
          <a:xfrm>
            <a:off x="1" y="-1"/>
            <a:ext cx="2080186" cy="5143501"/>
            <a:chOff x="1" y="-1"/>
            <a:chExt cx="2080186" cy="5143501"/>
          </a:xfrm>
        </p:grpSpPr>
        <p:pic>
          <p:nvPicPr>
            <p:cNvPr id="45" name="Google Shape;45;p37"/>
            <p:cNvPicPr preferRelativeResize="0"/>
            <p:nvPr/>
          </p:nvPicPr>
          <p:blipFill rotWithShape="1">
            <a:blip r:embed="rId2">
              <a:alphaModFix/>
            </a:blip>
            <a:srcRect l="1250" r="-1" b="612"/>
            <a:stretch/>
          </p:blipFill>
          <p:spPr>
            <a:xfrm>
              <a:off x="1" y="0"/>
              <a:ext cx="2080186" cy="5143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" name="Google Shape;46;p37"/>
            <p:cNvSpPr/>
            <p:nvPr/>
          </p:nvSpPr>
          <p:spPr>
            <a:xfrm>
              <a:off x="1" y="-1"/>
              <a:ext cx="2080186" cy="5143501"/>
            </a:xfrm>
            <a:prstGeom prst="rect">
              <a:avLst/>
            </a:prstGeom>
            <a:gradFill>
              <a:gsLst>
                <a:gs pos="0">
                  <a:srgbClr val="C8C8C8">
                    <a:alpha val="24313"/>
                  </a:srgbClr>
                </a:gs>
                <a:gs pos="78000">
                  <a:schemeClr val="lt1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7" name="Google Shape;47;p37"/>
          <p:cNvSpPr txBox="1">
            <a:spLocks noGrp="1"/>
          </p:cNvSpPr>
          <p:nvPr>
            <p:ph type="body" idx="1"/>
          </p:nvPr>
        </p:nvSpPr>
        <p:spPr>
          <a:xfrm>
            <a:off x="683568" y="699542"/>
            <a:ext cx="8064896" cy="3823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/>
          <p:nvPr/>
        </p:nvSpPr>
        <p:spPr>
          <a:xfrm>
            <a:off x="-147082" y="498508"/>
            <a:ext cx="962618" cy="367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s-ES" sz="700" b="0" i="0" u="none" strike="noStrike" cap="none">
                <a:solidFill>
                  <a:srgbClr val="0B6192"/>
                </a:solidFill>
                <a:latin typeface="Calibri"/>
                <a:ea typeface="Calibri"/>
                <a:cs typeface="Calibri"/>
                <a:sym typeface="Calibri"/>
              </a:rPr>
              <a:t>Copernicus</a:t>
            </a:r>
            <a:endParaRPr sz="700" b="0" i="0" u="none" strike="noStrike" cap="none">
              <a:solidFill>
                <a:srgbClr val="0B619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s-ES" sz="700" b="0" i="0" u="none" strike="noStrike" cap="none">
                <a:solidFill>
                  <a:srgbClr val="0B6192"/>
                </a:solidFill>
                <a:latin typeface="Calibri"/>
                <a:ea typeface="Calibri"/>
                <a:cs typeface="Calibri"/>
                <a:sym typeface="Calibri"/>
              </a:rPr>
              <a:t>Marine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s-ES" sz="700" b="0" i="0" u="none" strike="noStrike" cap="none">
                <a:solidFill>
                  <a:srgbClr val="0B6192"/>
                </a:solidFill>
                <a:latin typeface="Calibri"/>
                <a:ea typeface="Calibri"/>
                <a:cs typeface="Calibri"/>
                <a:sym typeface="Calibri"/>
              </a:rPr>
              <a:t>Service</a:t>
            </a:r>
            <a:endParaRPr sz="700" b="0" i="0" u="none" strike="noStrike" cap="none">
              <a:solidFill>
                <a:srgbClr val="0B619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37"/>
          <p:cNvSpPr txBox="1">
            <a:spLocks noGrp="1"/>
          </p:cNvSpPr>
          <p:nvPr>
            <p:ph type="title"/>
          </p:nvPr>
        </p:nvSpPr>
        <p:spPr>
          <a:xfrm>
            <a:off x="683568" y="173001"/>
            <a:ext cx="8460432" cy="277539"/>
          </a:xfrm>
          <a:prstGeom prst="rect">
            <a:avLst/>
          </a:prstGeom>
          <a:solidFill>
            <a:srgbClr val="0B61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  <a:defRPr sz="1800" b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37"/>
          <p:cNvSpPr/>
          <p:nvPr/>
        </p:nvSpPr>
        <p:spPr>
          <a:xfrm>
            <a:off x="118885" y="112221"/>
            <a:ext cx="395397" cy="395397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" name="Google Shape;51;p37" descr="S:\F15015_Copernicus\3_Work\330_Work-in-process\SC4_BackgroundMat\PPT\item Copernicus\Icon-01.png"/>
          <p:cNvPicPr preferRelativeResize="0"/>
          <p:nvPr/>
        </p:nvPicPr>
        <p:blipFill rotWithShape="1">
          <a:blip r:embed="rId3">
            <a:alphaModFix/>
          </a:blip>
          <a:srcRect l="18899" t="22786" r="15811" b="14985"/>
          <a:stretch/>
        </p:blipFill>
        <p:spPr>
          <a:xfrm>
            <a:off x="122494" y="112221"/>
            <a:ext cx="395397" cy="395398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37"/>
          <p:cNvSpPr txBox="1"/>
          <p:nvPr/>
        </p:nvSpPr>
        <p:spPr>
          <a:xfrm>
            <a:off x="0" y="4827861"/>
            <a:ext cx="7164288" cy="184666"/>
          </a:xfrm>
          <a:prstGeom prst="rect">
            <a:avLst/>
          </a:prstGeom>
          <a:solidFill>
            <a:srgbClr val="DE9B96"/>
          </a:solidFill>
          <a:ln>
            <a:noFill/>
          </a:ln>
        </p:spPr>
        <p:txBody>
          <a:bodyPr spcFirstLastPara="1" wrap="square" lIns="36000" tIns="0" rIns="3600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ES"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#CMEMS4IBI</a:t>
            </a:r>
            <a:r>
              <a:rPr lang="es-ES"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                 CMEMS Regional Training Workshop for </a:t>
            </a:r>
            <a:r>
              <a:rPr lang="es-ES"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IBI Region </a:t>
            </a:r>
            <a:r>
              <a:rPr lang="es-ES"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| </a:t>
            </a:r>
            <a:r>
              <a:rPr lang="es-ES"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24-25 March – Las Palmas de Gran Canaria</a:t>
            </a: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End slide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8"/>
          <p:cNvSpPr/>
          <p:nvPr/>
        </p:nvSpPr>
        <p:spPr>
          <a:xfrm>
            <a:off x="0" y="5548"/>
            <a:ext cx="9144000" cy="5143500"/>
          </a:xfrm>
          <a:prstGeom prst="rect">
            <a:avLst/>
          </a:prstGeom>
          <a:solidFill>
            <a:srgbClr val="0B61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" name="Google Shape;55;p38" descr="S:\F15015_Copernicus\3_Work\330_Work-in-process\SC4_BackgroundMat\PPT\item Copernicus\Icon-01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6511" y="1419622"/>
            <a:ext cx="2016224" cy="204439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38"/>
          <p:cNvSpPr txBox="1"/>
          <p:nvPr/>
        </p:nvSpPr>
        <p:spPr>
          <a:xfrm>
            <a:off x="112991" y="3202402"/>
            <a:ext cx="171722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Copernicus Marine Service</a:t>
            </a:r>
            <a:endParaRPr sz="11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38" descr="data:image/png;base64,iVBORw0KGgoAAAANSUhEUgAAASQAAACtCAMAAAAu7/J6AAABMlBMVEX8/PwAAAAEBAT///8AAAT8tARktNRkvERksND4sAT/uAT/twT/ugS7u7udnZ35+flnudrS0tLu7u7e3t6zs7NnwUbm5ubU1NTr6+uCgoLNzc3FxcWSkpKwsLBYPwSLi4s6OjpSUlJzc3MeHh5mZmZCQkJycnISEhJKSkojQhghGgQPGh57e3tYWFgmJianp6cSDRPvqgSgcgQsLCw7Ozu3gwQjO0ZnSQQyIwQPGgphs0MXFxdfX1+GXwTUmARcosDiogQ6aHsZJixUlbBFeI9INAQXDwQxVmWvfgRWPATamwRPi6SIYQQ1YSfGjgQ6KwQfMz1NjzQ0WmpDb4EUDAQjOkYgOht1VAUQABc4JgRQlzcfMBtCbzJWoTpDfy8qHQQOFwo+di0ZLxMvUyIWHig/aTASqMZbAAAbeElEQVR4nO1dCVsaydamuhoFGmhsEJBFUVGcCDJoxExcUMGowSGOWfwym7Pd//8XvjpLVTdK7sy9c78vtwknzxN7o5e3T516z1LVkcjnEqnEdbOpdrrZbK2urq6tVdrVkufC9s92U/9VooAoliqb6+KptFZS+cgMJ4VQtn1kISTWY8GtWysl94vGSUqvvTERnzGgdlayXyxMUhY2Awg9bW2BHRu5LxImKcurBgjEZL22urlSyaVSqXRls7WxEwBKLTTa7pcGk5Sl1SBCG81coSjHxMuWVo4aAZx22pEvCiZZrPutaX2tmo9M6O0RqdJKzW92tfKX0+ikTAeMtbAqn+6+VKPc8M26EHXvC0FJZmsEkTB/1vITYZKy2qBjbNvmQ1NfgjJJ2WYtEvblOeGk/l95qiJSpmoGooMXGqb69Btw6W5q/bnsZWL9Ow1To/pIRWS2hbsUQtdXp8n47jubsK1lpxwlWawxROf9ublYLJOJDQ4ZptVi4OHRbhFE96+dhBOPJjr3WplSU42SLFiM0du5zJyS2JzCaXjOMPnKJPMbsE1BdNxJOFEl8WjUOXmGMAmRnmKUZJmb2m0PIZojnOYygwahtMn2RqZYjQ4QoniUxIneM0pLU4sSP7oFTS2TYYRi8CcTuyNleg72RsoKYfRmlHRQieKIk5OAJkea2JxSlDRGaJG6Q9XOCCHEKtPfRpQaBdXkNqmp7cZ9JYo6Sefk+I1l6zNMJ0qyFCCQIN0hwhTDFqeU6RL2C7EgtxCjdycJggfUyEmeHr+ymS1ZU9viZFZTIk2T1N+3sUzANA0IJez/7OtOIq71yHFGyxogW0M1hdZbeuuI0eHZZXdbGK7deMuKhJapbyFKAMWx40R1p5Y4uSZcEJ+Lg+MLe0qZwCrpUT+jqFFvcNnQJPJ8aEx4LNNrkJbZu46x14nOgYFoefekE00m44zSlLFKuaIxIjOdiQ0vNUyXps1plOzdpLbX0eQVNi/134vdTjSByuVEHxCl2lR5KNyxCdCaGHOjTOytxTChMsVg4xn5ag9x1iQnvoxqpBjTiQ9cNNp5hShtThFI0iOyeJaJBex0DGFClM6IfmeG3P/Z19SzJV6/IoiWESIFGxvzxAmxyikyS7KOWFxmMhkfIzTVPe73L3FDTxjDvQsoJUekRg/74Lz54jiJ5D6ZpamJLylvBPuy7uXZcKgcEk0ikR4Nqcl1Yfk9YPThZ2SSJw6aI1i8V40vHmViqfCJnox2j+/fTVmDWzfMSMn23XAuyI5it4jSrfLgAKP/ebn4LaD00WC0H/DeEonT3Qvb9smS4p6f++n+I6I8McsXBOqul/Hp0dwd6RI0Nlt8vzg//wOgtIttzX722hCmaCJ+dWEHebf62cZUgCSLDUO1/fzIZc/3cKlPE8gkf1cYLf6kYLDRTbM/dhLsmSiIdl9pfHxlErlpQIkp0na3273dDjgld0aTDEqW+GEeZPFHUCXCyJijxOhjgHe/uL6+fgProjYFIEkPu6xb0ptYf9DVJHK7nyGibfiRJb5bRJTmvyG+9KzjPAolKYBe3eyfxuOqu3N2p4UGkEUSQ6M1mbmBjkS+zRjzfYlbvmKMFr9HHvDuNMFhgMTpO+bdx6+Tjvbr4s9AlXbCD5KLivTeKA3ozdzwlmC69CNvxiIhSD8hSFdJzR2ZMNk3nSQzpji5LHCWcthRUg4JPMegFwsyyQyFRTRKSJewuX1PKC3+gCAdsCIl9kmNlk+TuvlFE8rPPX2NVqkVepA4ASu2z7tv+36ULdM7ZxZOHVyXQPqNMPqZ022nDqgS+SC2fZVwWIWcZHz//uLBekd9QD7cKMm8ydIikRzEMkwhtRm6yxiHBFZ/BlV6aXHE5CYJTu4pYmSdIEAYYHp9ECCUoQ+/jRNJwGrgO25EIgeZWIADgCot/sounP0Ku/8HJJWKMMXZ610e45OhJ5TyuU8kWaUgnRTzURI2rCvXRHwAdwRU6eUvau0bQMoeOdHEPbY1nwzs+nSJlCnk0TcKbIu74XA4uDOJf4oqwT+wRKKbifXg768v1ROL3xbRItGafZ9Ao638XQ2RCTDZ9zdXo9EuxFJEO9QgVbHhqN4M+rbemaBYiIm9xQ4FhuJUa7Ptn9CzVR3cb+ChvFz8CjYm4y9Aka4SOgj3hiC6GMUTiajjJA8ApKNQg1QnVcG4I/T8dz5KiFMfVr/OQGv7bXEe2JH49iX8/w9SKPsEWLV9oKkRYmTbb06SDndz+3bYw0oupIfE9uWgZ1DZRpR6mh9BFycwRvLj4vziB6U81o8QDPhJ9XEYC3hlk0GiYNIBYnSsnF2MCkRPOHMS4oAJEwDVyGxyZ4Ef/QGI/MFmaS6mg5HAI0l5kC9BMGBdoQWhNcidYDeXuEKMdJogsf9mCnJwRLepU7OG3Kn1sKs/ywR5ABwBLPKlYObzK4D0LUFm2yb8bwcg0yYcj18LMUicSKL/B2yu+2odGxxyyh6zyB+ARYKxxrWffN6tKCXnu9FI2/eUEnA6z7iXg+P3QgzSJjq3l39QmxpQsiTzVhimPWcckm8XNY0EU75IekUgnXLPBszbfsWUsvOC8yj3aLk/96P+DdkQRKmx/khpD/kkMeW2ie0YW6WB8P0RCpGYaAAxojdMI5M3oEgjUis24fenSXRaQuy+uYhNH1JHt4JTIqA82JvpCBO5bez/k1FCk6TkN4wF3HDGGxiTQgz9t8SIXF6ICmBQKbzhEool9aGVxbZpkcJKCjzt/8fmKFvykiJJGCMhtZpf/B1BGpEmOa9tnY9Tck0UU2GX/AggVcMKkvQAGAs5UQZp46Vvh8S59uAoGsDRtt8DiFH3Zne4w9+1MXiCgJ0ixUQqkLwItWMiC0glIdymBIARtAjtTQjejnbcFoskBNI8raCP+xBNkigLbV8kaJkAo2V0TEJLlBAky+p233eVnKNV6uLarV7WOyzrK5Jv0Fbzym8YLllmUbbHfsbLWFXib7fCWx0oS8GA2yeXg+ldTSYDe2zbD4pYweVAsCTEbFLmxiJu/5cSYpDKf1OTAlWS06tJZJO2WdCKT1imEsBvvsZ/lLjllQZi8Qzl4Rlkvt/xMiLzQHvgJ+GtLpELiEUvBoJlESJGAgkkgdvVf9i72S9R5pkC0Apmuz924h2QqOrF7Gtajh9DqcAprsRD3rsViScRgwS39pYTSIoaia+5SOnPeZJjvBL7Fa0Q4YaQSTyaXA41SIpxmwAbR9c49nZOjJsiTO+DjBs9ES4JYMb9mqOSCMzIIR8FY3GYBU++CTXjNm4JV0SIBpdHYGvThQA9K+i72UHf7QOCxJ6IA8WknNRF+m3ZLyDNlADOFOKqCYreDjMwJMKyLB3aJvLd49Y2DEQBMMqt4ybz878gSMs8NCBx4PslOhk3SiY6aLgLoQWJ8gB3/TNSlksuk+xzIomct0vCBZWH42zil0A8ybbj1N6ckXbYIMDNqe/rfawTEO7nftZ/W+SSTk1afqAk5gcEcJVJ04dFY4XYQi1+x0G33QRXAGCqZJ8aXJKLKCg92fjcj/rvC6bdmBL7BSSXnGZCTUL31kIPF5RHk0lofBymVF1aMs61bgjLKeXgCCU+e4gTbzKro/zicKCrbu7GckpzGJezKKxNgUnYANVckGCybKM8gAuGIx9O2XifHpiSiUqIQeKhSeJ2wONHMlxLMggqkkDdUsqDrU38Dnk31d4WASMoArQfdI4bR0vYz3h4gDJMeuxyeAOTCqUjCrXpQZKZvqlK8mO3QsT+EKQ8qrWJr74nyNAk2SMsl8ASnKhvrncdpgVQKgBvoRhmkKDyRnxNif/MHA2SAIy4Z6OKibfQBJVjQiU330FVqfgB+bZtOx2ql9DJADbXL/bjSaycTB4DSFuf+0H/jigXF5kSOGn9t109dkvbI6KY2zEqCfgZ0WnML/4DsVoEh3bZIdr4wL5JXA83sZ/dj0478fgpUsmVECuSQmkPzfT2eWC0pLZHNK5EQNoEMwNfYcnNj4vzUOsuPmBru1LYYMd/kdBp3NcvTNDk1YsX78JeCqBENjVT0lEjMyVAjMbeYJaSnFxQHfslsyXxi01JAK4GPOCxXFEnfhOMJ8FJ98JLJUEwWmKokoKIKgJwLCmNS+4iZn10QEiRwDmxqQrgPoF1Eag513Fd65aECTkCBYGhH9gtD00U0ro965syZV2qtM4DKW/psMZLEyMBYEbYpSWx8t9+8Zp7/riT7FwtPxhFCrHjRiLT1J8NBr3enK630SldSxzqxjcIeHA6kWtfcO1W4pis0G7CjFhKJDuvR1e71lSMLuGhJZeZDBcoIevWs27s9DI85D2GRPvD/HygkNu+4kKkuHNDPf/FiV/tDrWAI9Sk0CYmjcg13w0hupTp3XHt5HsuVo5ReYBRJA4A2Bdxh6cpoQGCWCvp6Flw1HZM3orQY6QLcC8pWzsX6701w5TOMlRKGdODTLEKcN6vU7IP9KDJeOLE9Pw3o048mVDC43BD7LcZwSIlhdKZEppdgrmADpZghIkZAg1T0kES6t54ypv4sd/xv7m/v9ndvXkIfVGpluAkJT5dagzmuFhJNcC+GcXNAcpv2P9nEsC22owECGbfpkKRtCqN0aXDQcx0dHNMmBoQxyX3H7Mk99SlHUQdf5gyjSkZO9vONCiS7uB8Zdq+8+kS4HQmOPOEkaYP7P7bHYweKXp0apocEqSLd4GxN2FOk4wLcSVLnJ+/754NezjwzahRjzJKkJ2juO63xLfBa7vnMe+m34dGl+ic7N4vX7yhYVxbU4IRu7lQluwPDGSLnRlQWPIci3ExcSLQIGHqSNOj+05SY0RAOUkaSxnyoTdjwjRADANzS8Rg7ps+DzPtxvzQCTptrzo4ijTB9OidjrJxs4s6HZr3JtwxknFh50T0gg0t0+/6hIlH6HY5i8TZtahzwjO6WFdR3ydR22m0xPMpwkih1EI4GlqRYBJODdG2HrQEE7t9TUnbpIZDTzFl2+9uTplsKwJ+T57t9DQ2EJ0SuI3BqK653vDS0qTyLpaJzemRJlqTApMlOfvPNNe+3j3pKK7tYEX3FM5XJhfY+vSHg+65H6Z83w9Mx8Fzu1CPZmZxSegoG3T8D9fH+6MbSpFMk0Ei0ZNxjVW6dfuZTMwPn9AwL55k0teleKJzPF7dhj+vTx1GaLwDzBuguOtnMiYOoCOVopInlA7iCT1VKU7m8vHRdDerU4gRjlkyCV1xfjmM6YGCmKXUc3GmJUxqblHJiOn1gRyd3Fz4MImt6XBHngjVT0ASCSacmNPzA6AMaVZXtMXSw/kWbfs4rtkRBdmc09GyPd0YYa6SrNHd2Fxcyhp1SY0OqU+XsklN7tWV9khQn5zk/jOyRxtTNXniuOip73FaIA64zWGkEtWo7s/HreeafjFyTMYtET/gyH9rqj8UYGabFmdkkjI+RFaQ9siinvz+Yj+OHNJxRjQB/rTOoOyLzO4Zw4QTl5pg7uZ40YOUVUtr0+5pMpF8vaznugt/4P/PRLp1E8AdXm5riGqlpx938ZqCYbIvrswHAg7DnmX7K4Lf5PAzlvhnfeLXSKTMHxmYNEabU2yygyLzrQCvFI2tT379R8HU3AkmynfCXK31r4mUqR0Dkzhs5yd/N5E+prQqfIwmfAJmikW6leCsk1vNclY+kXwp3Wr4YIqjyR8TmmKR3koQJmWXNtbauXKpUCzmS6VUdaW156eg4IhW4UuDKAKNyU2vi4CiPJXArrUv9ouKMpI6CoAxUWD/Rtr7UiECUYanWhefAgp3bFWyX/zncOlzgKuTWpsQe0s5b/YhXBLoyrKp9NrWjkZn53k9XV2YfVL5keh+3/U8Ty9/7nv675UZNjOZyUxmMpOZzGQmM5nJTGYyk5nMZCYzmSaRfkhQBwYDITBcDMQLpd4g/R9HHm8ZO/vjRXO5YEoyeBeBgx7d4uN7Dqw9faAJz/j46CenmXxCKIupLhQWFgqlkpTZUqHsRiJeqaz3eqWCeoC82qmPLmXVhtLCQglBLTc3V0qwvVwoYcGazC7gObSUS+ZChVIRztguweUWcjKLS3Dpdl7maXOJ0v6ymFqqb1ZKEckXLaSq1WpB57ulR7upjELdXqHs+Xjkq836WjqQ1ZRuubK2udTGLJ4s073Dkdlqc3OtXdCP1uan1DgEQEpzGL4pZU7AkERZFHqaS1mA2ilZFvr7hbIKS3IVCtTUxVfFXgs/vS7VL3GgHpa1BS5gCvjhs7gpiSNOKJtkLizgQ5tVXoI5kaS7ZInaSl2IPbwsHgnpgnV8ChlZaYi9pU21DYd0QbW4GSYgPbV9delIiA39yDKtfls7Uv9twAveoouoO1G3fni0J3jQk1zRXx7CChgvEhC8vXyhnCpLqEjb87CQn4cmSg8WYPIRweiXYEIeWUcY5ZHaK124VbnDZVZwupoBCb48seRfGfDNC0uksuVUVWZz5fyS2p8v5fLw9QWRV5sBR3cPak3Va1+i+jZ4eVv0Cl2AcIN3rwicjhPnRslrJWgAYOqujgTNsCg9dXi9CFUGqzAoVd20Oal6FqVOOzynp/nSF+IwrklKTXbYLqjFDZdA4kcuMkh6SAeDBM8mAYEI7FWgyxqPZ4ALrI6dnIfLujW+a0DDmKEKvA4QeA/aMm5pxYUHakPrxrctDwVevKXL3uBdpUk51/nFu4JnVZCR53g03tkmGdJI08WB5jCqwFc/1Xb5xvWoVdg3PsqHQDKLBiS6QhEGKeITiAbArO43a0Cq8kGRIEi5MZCqggc6wJS4NA2r+uvvr+hWCvfsq9xz3l1A5dEg4TXgAnu8O4vNAo5ikKCAl8cMwHE1iWfb0yVgeKVNAmlVmBEYhAykStcNSLUJII1rkrUkCGcFUgpBgmKQ5x6+1LwBKYd1oXReegApH2kS1NogJnJD6cGqBsn0ieMg0eYtYaYilVjkHdAkpYOrwgxTlqptVWVAk1x+uRFq6Uqp5J4YH9VMIOHe4HcY1JOmt9ioTAZp3SsulNT1NUgih7qDNpxAyqcFflFtDKQi1jWUtSYt5VQPlFsaA6lV39ItBl6pbm7FLPWX4yB5xYLqTPP+g2LLSzNIoDB1uqjZjYD5mgQHmkf39uDAvHj0/WUGKSfG519Qd+KmycZNBolqFNIBkKpoTA49tUggZeGTLUoTgiDpjnGVQDLDbIIgNdJKsw7VwvOW6t3WXQSJjnwMEm3dwzZk+qojNCjq2WvltGgsGQXh3XXEzWgSqPG65glkBIOwSb+5wa2P4SAbdTh1A349WZMOS+VcujwGEnaDW66HphJAgkmRVLdQgsbDIKl2v46gkL1IZ0EqY5okUpEaqFJBlNwdenj1g3I5lU4/1aSS2txGkAwKLaQm6knXLYFjuMdBIgwLQZAOgyC18WUzSF4+730KJHWc4oktvsZfsUlkrSvqaY4IpDLaJ6gqShdAAzRICs+KRU1/ok1SD1xGyymPalJukOL/iU0abyDILACkljrNjou2Q9ORCIyFhgbgg6QewCpqm2RBcysYkGAoEFhsA5IVBKkuCguFFTKbn7BJ471bnvBcU49TR5BSCJKrOlWxOQYS8FuCZyIFwPfjKuu6BodskTERgelYJ/Vubs0fHekKmJWMbNIOdUfAksyXuUErg82t6DdVhgdMOZ0NcEkbkMDI+IX2+GZIsvKTmjQBJDCLlvBBQs5Mj2KaW4SMZRCkIAVQKwWJKnlI/Cb9F0CCk2vC36ZuDUHK8ROs+L284iAbcowC+D0jsAEgvGuCP5kLILU1SJHIeqCThPsAugk2bulfBAnmQ0aQqky7YOReACQPngVuMf8pTWoCk3SFubvmJ5ubTyZ9dYBZKsD+cO9Ww8fFV7VAuxvY8lCTqKoJTkNGCU8InAXOYZybtDRkMqfboWoMEXenpW8eeBmSyaCXC6+jwSCxW8IgqQXmuG3WYTSDMsLPq+5DGfjIGoI/0S1RL9ZFqKBbA2SPJLolyr4XCNImD6zB28tnsyUygWJnAVg4I4+80IVvfWBfW7LAiVO7ueGhJhWy2QW6VfEcCH25ISyi3uCotF1i9+mAW6I0ch3cEi+9qa7OQ1cEEi91MzW4GW37qB/3SSqQo7L+CbzCMiqjbuhtAgkdXFjZaO1Qwws6uA3TnBqCOiTYhR2KaxxcfDFwx0caW9/BzYJ/2lJNZ6ugdeDQxbYEfqfMq1bxHHZvFExTBQFHVZbgZy1lPuvanSuqV3rYgk3oPG5xc8WnrcFpUqpPYeNeBwONPTuI+VCD8jNTPD+KzKZSKWhuOd27yIUc0KJCtWgaZxX/T6XABpcr9WaaWkYulaI7LuA5SLwc2ymPzpXKudKrplBI7/hEeBcguRy3gPaSOjWHO+CcOReCOqkcXEQxSrXbREPU/dJv6WIym27WOS5C96yuWanXK+0FcE9kii8JEZT0Zr1SLUq3yrcsC7lU2zM34w/XeBq9CjZG3hDxN4wf+CSU9Sg4Rn8iT3406WcBMzAxqiYfHx2J/PlvgwdMel7yqcev9OiEM5nJTGYyk5nMZCYz+X+WT/FS/DNG2Ax9m7RJ//TR8dPB9mQ1nYbIXamiJz2Q5QrGW7JLq1trZVcuNNMsS1npVtKVgiw2K3qT8jzVHw4reekVKUvm+GZWlpdwqZILNUrgKR5hJMrEd9IY1lAbmk1wm7VHi4FGD0NjBX9TBdMclPOB2InvdGIeoMJL4Z6ag4NHGFvhwGAOAuV5zK96oiiLWc9dE2LJ9bKehOxpSboFz1XYrbpeniJUjK+3o0CC4yGwgse3Ibvgeflwz4EHgaIVBolTqghSBdNKEhseHgSxqAgm0CDqSDE7Mjs+SG5N0PGcpMGjdoJ+aThlDCQK/uYg5lfnFXMQh8obOhhpor8AUk6DRMFUP/+QehxfDaX4IGFFSFEySM3gFCV/E6Tw924GpCJY6A1XEkioWc9T/wFN2iuVU6lSqFHyQcrD7K5UOUPxbkjBUFz074BE+d7W1IAEU9+JOoGkCBTmpZZ0GuCvgbQ3QZOyhdKUaFIVSwc2oQAnRek26aYtzvv8KUictPEOV6faJrURJLcFuQydk5TZQ0p5/XOQTJ5RkavmBE0KN0AgY5qkdAEnSFAgkTKlqXzvn4PUNKlXnRWbVgrQ5ixpkUCSKc7AYfuBZOqnQaKiGZBVrvJ8pEnhb26b2IUpODjrx4V9K6Lsulmdpz7S/ZypUAOHgxPAAMl62fO8psmVNnUqM40UoJ0O97TT8PwtTLzr3G9VMJnc2VMPSMiZamFPu3jBCmfZhkYamD0RkMdy4mlxcLPFIphsrJuiLfks/Cm0K+kFLvSEgwhDN1vMF+kotcmUErgL6Uo6ZWYG9I9XR4Nkw+3g+kG3wBa9XT46KBKJBBfk+FkerQZ2hN0mzWQmM5nJvyX/Cw952GdrJAXdAAAAAElFTkSuQmCC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38" descr="data:image/png;base64,iVBORw0KGgoAAAANSUhEUgAAASQAAACtCAMAAAAu7/J6AAABMlBMVEX8/PwAAAAEBAT///8AAAT8tARktNRkvERksND4sAT/uAT/twT/ugS7u7udnZ35+flnudrS0tLu7u7e3t6zs7NnwUbm5ubU1NTr6+uCgoLNzc3FxcWSkpKwsLBYPwSLi4s6OjpSUlJzc3MeHh5mZmZCQkJycnISEhJKSkojQhghGgQPGh57e3tYWFgmJianp6cSDRPvqgSgcgQsLCw7Ozu3gwQjO0ZnSQQyIwQPGgphs0MXFxdfX1+GXwTUmARcosDiogQ6aHsZJixUlbBFeI9INAQXDwQxVmWvfgRWPATamwRPi6SIYQQ1YSfGjgQ6KwQfMz1NjzQ0WmpDb4EUDAQjOkYgOht1VAUQABc4JgRQlzcfMBtCbzJWoTpDfy8qHQQOFwo+di0ZLxMvUyIWHig/aTASqMZbAAAbeElEQVR4nO1dCVsaydamuhoFGmhsEJBFUVGcCDJoxExcUMGowSGOWfwym7Pd//8XvjpLVTdK7sy9c78vtwknzxN7o5e3T516z1LVkcjnEqnEdbOpdrrZbK2urq6tVdrVkufC9s92U/9VooAoliqb6+KptFZS+cgMJ4VQtn1kISTWY8GtWysl94vGSUqvvTERnzGgdlayXyxMUhY2Awg9bW2BHRu5LxImKcurBgjEZL22urlSyaVSqXRls7WxEwBKLTTa7pcGk5Sl1SBCG81coSjHxMuWVo4aAZx22pEvCiZZrPutaX2tmo9M6O0RqdJKzW92tfKX0+ikTAeMtbAqn+6+VKPc8M26EHXvC0FJZmsEkTB/1vITYZKy2qBjbNvmQ1NfgjJJ2WYtEvblOeGk/l95qiJSpmoGooMXGqb69Btw6W5q/bnsZWL9Ow1To/pIRWS2hbsUQtdXp8n47jubsK1lpxwlWawxROf9ublYLJOJDQ4ZptVi4OHRbhFE96+dhBOPJjr3WplSU42SLFiM0du5zJyS2JzCaXjOMPnKJPMbsE1BdNxJOFEl8WjUOXmGMAmRnmKUZJmb2m0PIZojnOYygwahtMn2RqZYjQ4QoniUxIneM0pLU4sSP7oFTS2TYYRi8CcTuyNleg72RsoKYfRmlHRQieKIk5OAJkea2JxSlDRGaJG6Q9XOCCHEKtPfRpQaBdXkNqmp7cZ9JYo6Sefk+I1l6zNMJ0qyFCCQIN0hwhTDFqeU6RL2C7EgtxCjdycJggfUyEmeHr+ymS1ZU9viZFZTIk2T1N+3sUzANA0IJez/7OtOIq71yHFGyxogW0M1hdZbeuuI0eHZZXdbGK7deMuKhJapbyFKAMWx40R1p5Y4uSZcEJ+Lg+MLe0qZwCrpUT+jqFFvcNnQJPJ8aEx4LNNrkJbZu46x14nOgYFoefekE00m44zSlLFKuaIxIjOdiQ0vNUyXps1plOzdpLbX0eQVNi/134vdTjSByuVEHxCl2lR5KNyxCdCaGHOjTOytxTChMsVg4xn5ag9x1iQnvoxqpBjTiQ9cNNp5hShtThFI0iOyeJaJBex0DGFClM6IfmeG3P/Z19SzJV6/IoiWESIFGxvzxAmxyikyS7KOWFxmMhkfIzTVPe73L3FDTxjDvQsoJUekRg/74Lz54jiJ5D6ZpamJLylvBPuy7uXZcKgcEk0ikR4Nqcl1Yfk9YPThZ2SSJw6aI1i8V40vHmViqfCJnox2j+/fTVmDWzfMSMn23XAuyI5it4jSrfLgAKP/ebn4LaD00WC0H/DeEonT3Qvb9smS4p6f++n+I6I8McsXBOqul/Hp0dwd6RI0Nlt8vzg//wOgtIttzX722hCmaCJ+dWEHebf62cZUgCSLDUO1/fzIZc/3cKlPE8gkf1cYLf6kYLDRTbM/dhLsmSiIdl9pfHxlErlpQIkp0na3273dDjgld0aTDEqW+GEeZPFHUCXCyJijxOhjgHe/uL6+fgProjYFIEkPu6xb0ptYf9DVJHK7nyGibfiRJb5bRJTmvyG+9KzjPAolKYBe3eyfxuOqu3N2p4UGkEUSQ6M1mbmBjkS+zRjzfYlbvmKMFr9HHvDuNMFhgMTpO+bdx6+Tjvbr4s9AlXbCD5KLivTeKA3ozdzwlmC69CNvxiIhSD8hSFdJzR2ZMNk3nSQzpji5LHCWcthRUg4JPMegFwsyyQyFRTRKSJewuX1PKC3+gCAdsCIl9kmNlk+TuvlFE8rPPX2NVqkVepA4ASu2z7tv+36ULdM7ZxZOHVyXQPqNMPqZ022nDqgS+SC2fZVwWIWcZHz//uLBekd9QD7cKMm8ydIikRzEMkwhtRm6yxiHBFZ/BlV6aXHE5CYJTu4pYmSdIEAYYHp9ECCUoQ+/jRNJwGrgO25EIgeZWIADgCot/sounP0Ku/8HJJWKMMXZ610e45OhJ5TyuU8kWaUgnRTzURI2rCvXRHwAdwRU6eUvau0bQMoeOdHEPbY1nwzs+nSJlCnk0TcKbIu74XA4uDOJf4oqwT+wRKKbifXg768v1ROL3xbRItGafZ9Ao638XQ2RCTDZ9zdXo9EuxFJEO9QgVbHhqN4M+rbemaBYiIm9xQ4FhuJUa7Ptn9CzVR3cb+ChvFz8CjYm4y9Aka4SOgj3hiC6GMUTiajjJA8ApKNQg1QnVcG4I/T8dz5KiFMfVr/OQGv7bXEe2JH49iX8/w9SKPsEWLV9oKkRYmTbb06SDndz+3bYw0oupIfE9uWgZ1DZRpR6mh9BFycwRvLj4vziB6U81o8QDPhJ9XEYC3hlk0GiYNIBYnSsnF2MCkRPOHMS4oAJEwDVyGxyZ4Ef/QGI/MFmaS6mg5HAI0l5kC9BMGBdoQWhNcidYDeXuEKMdJogsf9mCnJwRLepU7OG3Kn1sKs/ywR5ABwBLPKlYObzK4D0LUFm2yb8bwcg0yYcj18LMUicSKL/B2yu+2odGxxyyh6zyB+ARYKxxrWffN6tKCXnu9FI2/eUEnA6z7iXg+P3QgzSJjq3l39QmxpQsiTzVhimPWcckm8XNY0EU75IekUgnXLPBszbfsWUsvOC8yj3aLk/96P+DdkQRKmx/khpD/kkMeW2ie0YW6WB8P0RCpGYaAAxojdMI5M3oEgjUis24fenSXRaQuy+uYhNH1JHt4JTIqA82JvpCBO5bez/k1FCk6TkN4wF3HDGGxiTQgz9t8SIXF6ICmBQKbzhEool9aGVxbZpkcJKCjzt/8fmKFvykiJJGCMhtZpf/B1BGpEmOa9tnY9Tck0UU2GX/AggVcMKkvQAGAs5UQZp46Vvh8S59uAoGsDRtt8DiFH3Zne4w9+1MXiCgJ0ixUQqkLwItWMiC0glIdymBIARtAjtTQjejnbcFoskBNI8raCP+xBNkigLbV8kaJkAo2V0TEJLlBAky+p233eVnKNV6uLarV7WOyzrK5Jv0Fbzym8YLllmUbbHfsbLWFXib7fCWx0oS8GA2yeXg+ldTSYDe2zbD4pYweVAsCTEbFLmxiJu/5cSYpDKf1OTAlWS06tJZJO2WdCKT1imEsBvvsZ/lLjllQZi8Qzl4Rlkvt/xMiLzQHvgJ+GtLpELiEUvBoJlESJGAgkkgdvVf9i72S9R5pkC0Apmuz924h2QqOrF7Gtajh9DqcAprsRD3rsViScRgwS39pYTSIoaia+5SOnPeZJjvBL7Fa0Q4YaQSTyaXA41SIpxmwAbR9c49nZOjJsiTO+DjBs9ES4JYMb9mqOSCMzIIR8FY3GYBU++CTXjNm4JV0SIBpdHYGvThQA9K+i72UHf7QOCxJ6IA8WknNRF+m3ZLyDNlADOFOKqCYreDjMwJMKyLB3aJvLd49Y2DEQBMMqt4ybz878gSMs8NCBx4PslOhk3SiY6aLgLoQWJ8gB3/TNSlksuk+xzIomct0vCBZWH42zil0A8ybbj1N6ckXbYIMDNqe/rfawTEO7nftZ/W+SSTk1afqAk5gcEcJVJ04dFY4XYQi1+x0G33QRXAGCqZJ8aXJKLKCg92fjcj/rvC6bdmBL7BSSXnGZCTUL31kIPF5RHk0lofBymVF1aMs61bgjLKeXgCCU+e4gTbzKro/zicKCrbu7GckpzGJezKKxNgUnYANVckGCybKM8gAuGIx9O2XifHpiSiUqIQeKhSeJ2wONHMlxLMggqkkDdUsqDrU38Dnk31d4WASMoArQfdI4bR0vYz3h4gDJMeuxyeAOTCqUjCrXpQZKZvqlK8mO3QsT+EKQ8qrWJr74nyNAk2SMsl8ASnKhvrncdpgVQKgBvoRhmkKDyRnxNif/MHA2SAIy4Z6OKibfQBJVjQiU330FVqfgB+bZtOx2ql9DJADbXL/bjSaycTB4DSFuf+0H/jigXF5kSOGn9t109dkvbI6KY2zEqCfgZ0WnML/4DsVoEh3bZIdr4wL5JXA83sZ/dj0478fgpUsmVECuSQmkPzfT2eWC0pLZHNK5EQNoEMwNfYcnNj4vzUOsuPmBru1LYYMd/kdBp3NcvTNDk1YsX78JeCqBENjVT0lEjMyVAjMbeYJaSnFxQHfslsyXxi01JAK4GPOCxXFEnfhOMJ8FJ98JLJUEwWmKokoKIKgJwLCmNS+4iZn10QEiRwDmxqQrgPoF1Eag513Fd65aECTkCBYGhH9gtD00U0ro965syZV2qtM4DKW/psMZLEyMBYEbYpSWx8t9+8Zp7/riT7FwtPxhFCrHjRiLT1J8NBr3enK630SldSxzqxjcIeHA6kWtfcO1W4pis0G7CjFhKJDuvR1e71lSMLuGhJZeZDBcoIevWs27s9DI85D2GRPvD/HygkNu+4kKkuHNDPf/FiV/tDrWAI9Sk0CYmjcg13w0hupTp3XHt5HsuVo5ReYBRJA4A2Bdxh6cpoQGCWCvp6Flw1HZM3orQY6QLcC8pWzsX6701w5TOMlRKGdODTLEKcN6vU7IP9KDJeOLE9Pw3o048mVDC43BD7LcZwSIlhdKZEppdgrmADpZghIkZAg1T0kES6t54ypv4sd/xv7m/v9ndvXkIfVGpluAkJT5dagzmuFhJNcC+GcXNAcpv2P9nEsC22owECGbfpkKRtCqN0aXDQcx0dHNMmBoQxyX3H7Mk99SlHUQdf5gyjSkZO9vONCiS7uB8Zdq+8+kS4HQmOPOEkaYP7P7bHYweKXp0apocEqSLd4GxN2FOk4wLcSVLnJ+/754NezjwzahRjzJKkJ2juO63xLfBa7vnMe+m34dGl+ic7N4vX7yhYVxbU4IRu7lQluwPDGSLnRlQWPIci3ExcSLQIGHqSNOj+05SY0RAOUkaSxnyoTdjwjRADANzS8Rg7ps+DzPtxvzQCTptrzo4ijTB9OidjrJxs4s6HZr3JtwxknFh50T0gg0t0+/6hIlH6HY5i8TZtahzwjO6WFdR3ydR22m0xPMpwkih1EI4GlqRYBJODdG2HrQEE7t9TUnbpIZDTzFl2+9uTplsKwJ+T57t9DQ2EJ0SuI3BqK653vDS0qTyLpaJzemRJlqTApMlOfvPNNe+3j3pKK7tYEX3FM5XJhfY+vSHg+65H6Z83w9Mx8Fzu1CPZmZxSegoG3T8D9fH+6MbSpFMk0Ei0ZNxjVW6dfuZTMwPn9AwL55k0teleKJzPF7dhj+vTx1GaLwDzBuguOtnMiYOoCOVopInlA7iCT1VKU7m8vHRdDerU4gRjlkyCV1xfjmM6YGCmKXUc3GmJUxqblHJiOn1gRyd3Fz4MImt6XBHngjVT0ASCSacmNPzA6AMaVZXtMXSw/kWbfs4rtkRBdmc09GyPd0YYa6SrNHd2Fxcyhp1SY0OqU+XsklN7tWV9khQn5zk/jOyRxtTNXniuOip73FaIA64zWGkEtWo7s/HreeafjFyTMYtET/gyH9rqj8UYGabFmdkkjI+RFaQ9siinvz+Yj+OHNJxRjQB/rTOoOyLzO4Zw4QTl5pg7uZ40YOUVUtr0+5pMpF8vaznugt/4P/PRLp1E8AdXm5riGqlpx938ZqCYbIvrswHAg7DnmX7K4Lf5PAzlvhnfeLXSKTMHxmYNEabU2yygyLzrQCvFI2tT379R8HU3AkmynfCXK31r4mUqR0Dkzhs5yd/N5E+prQqfIwmfAJmikW6leCsk1vNclY+kXwp3Wr4YIqjyR8TmmKR3koQJmWXNtbauXKpUCzmS6VUdaW156eg4IhW4UuDKAKNyU2vi4CiPJXArrUv9ouKMpI6CoAxUWD/Rtr7UiECUYanWhefAgp3bFWyX/zncOlzgKuTWpsQe0s5b/YhXBLoyrKp9NrWjkZn53k9XV2YfVL5keh+3/U8Ty9/7nv675UZNjOZyUxmMpOZzGQmM5nJTGYyk5nMZCYzmSaRfkhQBwYDITBcDMQLpd4g/R9HHm8ZO/vjRXO5YEoyeBeBgx7d4uN7Dqw9faAJz/j46CenmXxCKIupLhQWFgqlkpTZUqHsRiJeqaz3eqWCeoC82qmPLmXVhtLCQglBLTc3V0qwvVwoYcGazC7gObSUS+ZChVIRztguweUWcjKLS3Dpdl7maXOJ0v6ymFqqb1ZKEckXLaSq1WpB57ulR7upjELdXqHs+Xjkq836WjqQ1ZRuubK2udTGLJ4s073Dkdlqc3OtXdCP1uan1DgEQEpzGL4pZU7AkERZFHqaS1mA2ilZFvr7hbIKS3IVCtTUxVfFXgs/vS7VL3GgHpa1BS5gCvjhs7gpiSNOKJtkLizgQ5tVXoI5kaS7ZInaSl2IPbwsHgnpgnV8ChlZaYi9pU21DYd0QbW4GSYgPbV9delIiA39yDKtfls7Uv9twAveoouoO1G3fni0J3jQk1zRXx7CChgvEhC8vXyhnCpLqEjb87CQn4cmSg8WYPIRweiXYEIeWUcY5ZHaK124VbnDZVZwupoBCb48seRfGfDNC0uksuVUVWZz5fyS2p8v5fLw9QWRV5sBR3cPak3Va1+i+jZ4eVv0Cl2AcIN3rwicjhPnRslrJWgAYOqujgTNsCg9dXi9CFUGqzAoVd20Oal6FqVOOzynp/nSF+IwrklKTXbYLqjFDZdA4kcuMkh6SAeDBM8mAYEI7FWgyxqPZ4ALrI6dnIfLujW+a0DDmKEKvA4QeA/aMm5pxYUHakPrxrctDwVevKXL3uBdpUk51/nFu4JnVZCR53g03tkmGdJI08WB5jCqwFc/1Xb5xvWoVdg3PsqHQDKLBiS6QhEGKeITiAbArO43a0Cq8kGRIEi5MZCqggc6wJS4NA2r+uvvr+hWCvfsq9xz3l1A5dEg4TXgAnu8O4vNAo5ikKCAl8cMwHE1iWfb0yVgeKVNAmlVmBEYhAykStcNSLUJII1rkrUkCGcFUgpBgmKQ5x6+1LwBKYd1oXReegApH2kS1NogJnJD6cGqBsn0ieMg0eYtYaYilVjkHdAkpYOrwgxTlqptVWVAk1x+uRFq6Uqp5J4YH9VMIOHe4HcY1JOmt9ioTAZp3SsulNT1NUgih7qDNpxAyqcFflFtDKQi1jWUtSYt5VQPlFsaA6lV39ItBl6pbm7FLPWX4yB5xYLqTPP+g2LLSzNIoDB1uqjZjYD5mgQHmkf39uDAvHj0/WUGKSfG519Qd+KmycZNBolqFNIBkKpoTA49tUggZeGTLUoTgiDpjnGVQDLDbIIgNdJKsw7VwvOW6t3WXQSJjnwMEm3dwzZk+qojNCjq2WvltGgsGQXh3XXEzWgSqPG65glkBIOwSb+5wa2P4SAbdTh1A349WZMOS+VcujwGEnaDW66HphJAgkmRVLdQgsbDIKl2v46gkL1IZ0EqY5okUpEaqFJBlNwdenj1g3I5lU4/1aSS2txGkAwKLaQm6knXLYFjuMdBIgwLQZAOgyC18WUzSF4+730KJHWc4oktvsZfsUlkrSvqaY4IpDLaJ6gqShdAAzRICs+KRU1/ok1SD1xGyymPalJukOL/iU0abyDILACkljrNjou2Q9ORCIyFhgbgg6QewCpqm2RBcysYkGAoEFhsA5IVBKkuCguFFTKbn7BJ471bnvBcU49TR5BSCJKrOlWxOQYS8FuCZyIFwPfjKuu6BodskTERgelYJ/Vubs0fHekKmJWMbNIOdUfAksyXuUErg82t6DdVhgdMOZ0NcEkbkMDI+IX2+GZIsvKTmjQBJDCLlvBBQs5Mj2KaW4SMZRCkIAVQKwWJKnlI/Cb9F0CCk2vC36ZuDUHK8ROs+L284iAbcowC+D0jsAEgvGuCP5kLILU1SJHIeqCThPsAugk2bulfBAnmQ0aQqky7YOReACQPngVuMf8pTWoCk3SFubvmJ5ubTyZ9dYBZKsD+cO9Ww8fFV7VAuxvY8lCTqKoJTkNGCU8InAXOYZybtDRkMqfboWoMEXenpW8eeBmSyaCXC6+jwSCxW8IgqQXmuG3WYTSDMsLPq+5DGfjIGoI/0S1RL9ZFqKBbA2SPJLolyr4XCNImD6zB28tnsyUygWJnAVg4I4+80IVvfWBfW7LAiVO7ueGhJhWy2QW6VfEcCH25ISyi3uCotF1i9+mAW6I0ch3cEi+9qa7OQ1cEEi91MzW4GW37qB/3SSqQo7L+CbzCMiqjbuhtAgkdXFjZaO1Qwws6uA3TnBqCOiTYhR2KaxxcfDFwx0caW9/BzYJ/2lJNZ6ugdeDQxbYEfqfMq1bxHHZvFExTBQFHVZbgZy1lPuvanSuqV3rYgk3oPG5xc8WnrcFpUqpPYeNeBwONPTuI+VCD8jNTPD+KzKZSKWhuOd27yIUc0KJCtWgaZxX/T6XABpcr9WaaWkYulaI7LuA5SLwc2ymPzpXKudKrplBI7/hEeBcguRy3gPaSOjWHO+CcOReCOqkcXEQxSrXbREPU/dJv6WIym27WOS5C96yuWanXK+0FcE9kii8JEZT0Zr1SLUq3yrcsC7lU2zM34w/XeBq9CjZG3hDxN4wf+CSU9Sg4Rn8iT3406WcBMzAxqiYfHx2J/PlvgwdMel7yqcev9OiEM5nJTGYyk5nMZCYz+X+WT/FS/DNG2Ax9m7RJ//TR8dPB9mQ1nYbIXamiJz2Q5QrGW7JLq1trZVcuNNMsS1npVtKVgiw2K3qT8jzVHw4reekVKUvm+GZWlpdwqZILNUrgKR5hJMrEd9IY1lAbmk1wm7VHi4FGD0NjBX9TBdMclPOB2InvdGIeoMJL4Z6ag4NHGFvhwGAOAuV5zK96oiiLWc9dE2LJ9bKehOxpSboFz1XYrbpeniJUjK+3o0CC4yGwgse3Ibvgeflwz4EHgaIVBolTqghSBdNKEhseHgSxqAgm0CDqSDE7Mjs+SG5N0PGcpMGjdoJ+aThlDCQK/uYg5lfnFXMQh8obOhhpor8AUk6DRMFUP/+QehxfDaX4IGFFSFEySM3gFCV/E6Tw924GpCJY6A1XEkioWc9T/wFN2iuVU6lSqFHyQcrD7K5UOUPxbkjBUFz074BE+d7W1IAEU9+JOoGkCBTmpZZ0GuCvgbQ3QZOyhdKUaFIVSwc2oQAnRek26aYtzvv8KUictPEOV6faJrURJLcFuQydk5TZQ0p5/XOQTJ5RkavmBE0KN0AgY5qkdAEnSFAgkTKlqXzvn4PUNKlXnRWbVgrQ5ixpkUCSKc7AYfuBZOqnQaKiGZBVrvJ8pEnhb26b2IUpODjrx4V9K6Lsulmdpz7S/ZypUAOHgxPAAMl62fO8psmVNnUqM40UoJ0O97TT8PwtTLzr3G9VMJnc2VMPSMiZamFPu3jBCmfZhkYamD0RkMdy4mlxcLPFIphsrJuiLfks/Cm0K+kFLvSEgwhDN1vMF+kotcmUErgL6Uo6ZWYG9I9XR4Nkw+3g+kG3wBa9XT46KBKJBBfk+FkerQZ2hN0mzWQmM5nJvyX/Cw952GdrJAXdAAAAAElFTkSuQmCC"/>
          <p:cNvSpPr/>
          <p:nvPr/>
        </p:nvSpPr>
        <p:spPr>
          <a:xfrm>
            <a:off x="307975" y="79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38"/>
          <p:cNvSpPr txBox="1"/>
          <p:nvPr/>
        </p:nvSpPr>
        <p:spPr>
          <a:xfrm>
            <a:off x="2267744" y="2859782"/>
            <a:ext cx="4680520" cy="460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s-ES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servicedesk.cmems@mercator-ocean.fr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38"/>
          <p:cNvSpPr txBox="1"/>
          <p:nvPr/>
        </p:nvSpPr>
        <p:spPr>
          <a:xfrm>
            <a:off x="2267744" y="1995686"/>
            <a:ext cx="468052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s-E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THANK YOU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" name="Google Shape;61;p38" descr="S:\F15015_Copernicus\3_Work\330_Work-in-process\SC4_BackgroundMat\PPT\item Copernicus\logo-ce-horizontal-en-negatif.png"/>
          <p:cNvPicPr preferRelativeResize="0"/>
          <p:nvPr/>
        </p:nvPicPr>
        <p:blipFill rotWithShape="1">
          <a:blip r:embed="rId3">
            <a:alphaModFix/>
          </a:blip>
          <a:srcRect l="10776" t="41615" r="64109"/>
          <a:stretch/>
        </p:blipFill>
        <p:spPr>
          <a:xfrm>
            <a:off x="6300192" y="4567651"/>
            <a:ext cx="598693" cy="36501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48264" y="4579256"/>
            <a:ext cx="959974" cy="350076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38"/>
          <p:cNvSpPr txBox="1"/>
          <p:nvPr/>
        </p:nvSpPr>
        <p:spPr>
          <a:xfrm>
            <a:off x="7911406" y="4443596"/>
            <a:ext cx="852584" cy="169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es-ES" sz="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Implemented by</a:t>
            </a:r>
            <a:endParaRPr sz="5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4" name="Google Shape;64;p38"/>
          <p:cNvPicPr preferRelativeResize="0"/>
          <p:nvPr/>
        </p:nvPicPr>
        <p:blipFill rotWithShape="1">
          <a:blip r:embed="rId5">
            <a:alphaModFix/>
          </a:blip>
          <a:srcRect l="37169" t="44267" r="35525" b="40657"/>
          <a:stretch/>
        </p:blipFill>
        <p:spPr>
          <a:xfrm>
            <a:off x="7956376" y="4552267"/>
            <a:ext cx="1108637" cy="43286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38"/>
          <p:cNvSpPr txBox="1"/>
          <p:nvPr/>
        </p:nvSpPr>
        <p:spPr>
          <a:xfrm>
            <a:off x="395536" y="4638878"/>
            <a:ext cx="1580954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-ES"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 partnership with</a:t>
            </a: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" name="Google Shape;66;p3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4573" y="4500614"/>
            <a:ext cx="939555" cy="507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3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51720" y="4521365"/>
            <a:ext cx="2592288" cy="465858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38"/>
          <p:cNvSpPr txBox="1"/>
          <p:nvPr/>
        </p:nvSpPr>
        <p:spPr>
          <a:xfrm>
            <a:off x="0" y="4187284"/>
            <a:ext cx="5940152" cy="184666"/>
          </a:xfrm>
          <a:prstGeom prst="rect">
            <a:avLst/>
          </a:prstGeom>
          <a:solidFill>
            <a:srgbClr val="DE9B96"/>
          </a:solidFill>
          <a:ln>
            <a:noFill/>
          </a:ln>
        </p:spPr>
        <p:txBody>
          <a:bodyPr spcFirstLastPara="1" wrap="square" lIns="36000" tIns="0" rIns="3600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ES"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CMEMS Regional Training Workshop for </a:t>
            </a:r>
            <a:r>
              <a:rPr lang="es-ES"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IBI Region </a:t>
            </a:r>
            <a:r>
              <a:rPr lang="es-ES"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| </a:t>
            </a:r>
            <a:r>
              <a:rPr lang="es-ES"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24-25 March – Las Palmas de Gran Canaria</a:t>
            </a: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38"/>
          <p:cNvSpPr txBox="1"/>
          <p:nvPr/>
        </p:nvSpPr>
        <p:spPr>
          <a:xfrm>
            <a:off x="5945637" y="4079562"/>
            <a:ext cx="157869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DE9B96"/>
                </a:solidFill>
                <a:latin typeface="Calibri"/>
                <a:ea typeface="Calibri"/>
                <a:cs typeface="Calibri"/>
                <a:sym typeface="Calibri"/>
              </a:rPr>
              <a:t>#CMEMS4IBI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ection Header">
  <p:cSld name="1_Section 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9"/>
          <p:cNvSpPr/>
          <p:nvPr/>
        </p:nvSpPr>
        <p:spPr>
          <a:xfrm>
            <a:off x="0" y="1947"/>
            <a:ext cx="9144000" cy="5143500"/>
          </a:xfrm>
          <a:prstGeom prst="rect">
            <a:avLst/>
          </a:prstGeom>
          <a:solidFill>
            <a:srgbClr val="0B61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39"/>
          <p:cNvSpPr txBox="1">
            <a:spLocks noGrp="1"/>
          </p:cNvSpPr>
          <p:nvPr>
            <p:ph type="subTitle" idx="1"/>
          </p:nvPr>
        </p:nvSpPr>
        <p:spPr>
          <a:xfrm>
            <a:off x="2267744" y="2211710"/>
            <a:ext cx="4680520" cy="72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B8B8B"/>
              </a:buClr>
              <a:buSzPts val="1800"/>
              <a:buNone/>
              <a:defRPr>
                <a:solidFill>
                  <a:srgbClr val="8B8B8B"/>
                </a:solidFill>
              </a:defRPr>
            </a:lvl2pPr>
            <a:lvl3pPr lvl="2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B8B8B"/>
              </a:buClr>
              <a:buSzPts val="1600"/>
              <a:buNone/>
              <a:defRPr>
                <a:solidFill>
                  <a:srgbClr val="8B8B8B"/>
                </a:solidFill>
              </a:defRPr>
            </a:lvl3pPr>
            <a:lvl4pPr lvl="3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B8B8B"/>
              </a:buClr>
              <a:buSzPts val="1400"/>
              <a:buNone/>
              <a:defRPr>
                <a:solidFill>
                  <a:srgbClr val="8B8B8B"/>
                </a:solidFill>
              </a:defRPr>
            </a:lvl4pPr>
            <a:lvl5pPr lvl="4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B8B8B"/>
              </a:buClr>
              <a:buSzPts val="1400"/>
              <a:buNone/>
              <a:defRPr>
                <a:solidFill>
                  <a:srgbClr val="8B8B8B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2000"/>
              <a:buNone/>
              <a:defRPr>
                <a:solidFill>
                  <a:srgbClr val="8B8B8B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2000"/>
              <a:buNone/>
              <a:defRPr>
                <a:solidFill>
                  <a:srgbClr val="8B8B8B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2000"/>
              <a:buNone/>
              <a:defRPr>
                <a:solidFill>
                  <a:srgbClr val="8B8B8B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2000"/>
              <a:buNone/>
              <a:defRPr>
                <a:solidFill>
                  <a:srgbClr val="8B8B8B"/>
                </a:solidFill>
              </a:defRPr>
            </a:lvl9pPr>
          </a:lstStyle>
          <a:p>
            <a:endParaRPr/>
          </a:p>
        </p:txBody>
      </p:sp>
      <p:pic>
        <p:nvPicPr>
          <p:cNvPr id="73" name="Google Shape;73;p39" descr="S:\F15015_Copernicus\3_Work\330_Work-in-process\SC4_BackgroundMat\PPT\item Copernicus\Icon-01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6511" y="1419622"/>
            <a:ext cx="2016224" cy="204439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39"/>
          <p:cNvSpPr txBox="1"/>
          <p:nvPr/>
        </p:nvSpPr>
        <p:spPr>
          <a:xfrm>
            <a:off x="112991" y="3202402"/>
            <a:ext cx="171722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Copernicus Marine Service</a:t>
            </a:r>
            <a:endParaRPr sz="11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39"/>
          <p:cNvSpPr txBox="1">
            <a:spLocks noGrp="1"/>
          </p:cNvSpPr>
          <p:nvPr>
            <p:ph type="title"/>
          </p:nvPr>
        </p:nvSpPr>
        <p:spPr>
          <a:xfrm>
            <a:off x="2268860" y="1419622"/>
            <a:ext cx="4679404" cy="560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  <a:defRPr sz="2800" b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6" name="Google Shape;76;p39" descr="S:\F15015_Copernicus\3_Work\330_Work-in-process\SC4_BackgroundMat\PPT\item Copernicus\logo-ce-horizontal-en-negatif.png"/>
          <p:cNvPicPr preferRelativeResize="0"/>
          <p:nvPr/>
        </p:nvPicPr>
        <p:blipFill rotWithShape="1">
          <a:blip r:embed="rId3">
            <a:alphaModFix/>
          </a:blip>
          <a:srcRect l="10776" t="41615" r="64109"/>
          <a:stretch/>
        </p:blipFill>
        <p:spPr>
          <a:xfrm>
            <a:off x="6300192" y="4567651"/>
            <a:ext cx="598693" cy="3650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48264" y="4579256"/>
            <a:ext cx="959974" cy="350076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39"/>
          <p:cNvSpPr txBox="1"/>
          <p:nvPr/>
        </p:nvSpPr>
        <p:spPr>
          <a:xfrm>
            <a:off x="7911406" y="4443596"/>
            <a:ext cx="852584" cy="169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es-ES" sz="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Implemented by</a:t>
            </a:r>
            <a:endParaRPr sz="5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9" name="Google Shape;79;p39"/>
          <p:cNvPicPr preferRelativeResize="0"/>
          <p:nvPr/>
        </p:nvPicPr>
        <p:blipFill rotWithShape="1">
          <a:blip r:embed="rId5">
            <a:alphaModFix/>
          </a:blip>
          <a:srcRect l="37169" t="44267" r="35525" b="40657"/>
          <a:stretch/>
        </p:blipFill>
        <p:spPr>
          <a:xfrm>
            <a:off x="7956376" y="4552267"/>
            <a:ext cx="1108637" cy="43286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39"/>
          <p:cNvSpPr txBox="1"/>
          <p:nvPr/>
        </p:nvSpPr>
        <p:spPr>
          <a:xfrm>
            <a:off x="395536" y="4638878"/>
            <a:ext cx="1580954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-ES"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 partnership with</a:t>
            </a: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39" descr="data:image/png;base64,iVBORw0KGgoAAAANSUhEUgAAASQAAACtCAMAAAAu7/J6AAABMlBMVEX8/PwAAAAEBAT///8AAAT8tARktNRkvERksND4sAT/uAT/twT/ugS7u7udnZ35+flnudrS0tLu7u7e3t6zs7NnwUbm5ubU1NTr6+uCgoLNzc3FxcWSkpKwsLBYPwSLi4s6OjpSUlJzc3MeHh5mZmZCQkJycnISEhJKSkojQhghGgQPGh57e3tYWFgmJianp6cSDRPvqgSgcgQsLCw7Ozu3gwQjO0ZnSQQyIwQPGgphs0MXFxdfX1+GXwTUmARcosDiogQ6aHsZJixUlbBFeI9INAQXDwQxVmWvfgRWPATamwRPi6SIYQQ1YSfGjgQ6KwQfMz1NjzQ0WmpDb4EUDAQjOkYgOht1VAUQABc4JgRQlzcfMBtCbzJWoTpDfy8qHQQOFwo+di0ZLxMvUyIWHig/aTASqMZbAAAbeElEQVR4nO1dCVsaydamuhoFGmhsEJBFUVGcCDJoxExcUMGowSGOWfwym7Pd//8XvjpLVTdK7sy9c78vtwknzxN7o5e3T516z1LVkcjnEqnEdbOpdrrZbK2urq6tVdrVkufC9s92U/9VooAoliqb6+KptFZS+cgMJ4VQtn1kISTWY8GtWysl94vGSUqvvTERnzGgdlayXyxMUhY2Awg9bW2BHRu5LxImKcurBgjEZL22urlSyaVSqXRls7WxEwBKLTTa7pcGk5Sl1SBCG81coSjHxMuWVo4aAZx22pEvCiZZrPutaX2tmo9M6O0RqdJKzW92tfKX0+ikTAeMtbAqn+6+VKPc8M26EHXvC0FJZmsEkTB/1vITYZKy2qBjbNvmQ1NfgjJJ2WYtEvblOeGk/l95qiJSpmoGooMXGqb69Btw6W5q/bnsZWL9Ow1To/pIRWS2hbsUQtdXp8n47jubsK1lpxwlWawxROf9ublYLJOJDQ4ZptVi4OHRbhFE96+dhBOPJjr3WplSU42SLFiM0du5zJyS2JzCaXjOMPnKJPMbsE1BdNxJOFEl8WjUOXmGMAmRnmKUZJmb2m0PIZojnOYygwahtMn2RqZYjQ4QoniUxIneM0pLU4sSP7oFTS2TYYRi8CcTuyNleg72RsoKYfRmlHRQieKIk5OAJkea2JxSlDRGaJG6Q9XOCCHEKtPfRpQaBdXkNqmp7cZ9JYo6Sefk+I1l6zNMJ0qyFCCQIN0hwhTDFqeU6RL2C7EgtxCjdycJggfUyEmeHr+ymS1ZU9viZFZTIk2T1N+3sUzANA0IJez/7OtOIq71yHFGyxogW0M1hdZbeuuI0eHZZXdbGK7deMuKhJapbyFKAMWx40R1p5Y4uSZcEJ+Lg+MLe0qZwCrpUT+jqFFvcNnQJPJ8aEx4LNNrkJbZu46x14nOgYFoefekE00m44zSlLFKuaIxIjOdiQ0vNUyXps1plOzdpLbX0eQVNi/134vdTjSByuVEHxCl2lR5KNyxCdCaGHOjTOytxTChMsVg4xn5ag9x1iQnvoxqpBjTiQ9cNNp5hShtThFI0iOyeJaJBex0DGFClM6IfmeG3P/Z19SzJV6/IoiWESIFGxvzxAmxyikyS7KOWFxmMhkfIzTVPe73L3FDTxjDvQsoJUekRg/74Lz54jiJ5D6ZpamJLylvBPuy7uXZcKgcEk0ikR4Nqcl1Yfk9YPThZ2SSJw6aI1i8V40vHmViqfCJnox2j+/fTVmDWzfMSMn23XAuyI5it4jSrfLgAKP/ebn4LaD00WC0H/DeEonT3Qvb9smS4p6f++n+I6I8McsXBOqul/Hp0dwd6RI0Nlt8vzg//wOgtIttzX722hCmaCJ+dWEHebf62cZUgCSLDUO1/fzIZc/3cKlPE8gkf1cYLf6kYLDRTbM/dhLsmSiIdl9pfHxlErlpQIkp0na3273dDjgld0aTDEqW+GEeZPFHUCXCyJijxOhjgHe/uL6+fgProjYFIEkPu6xb0ptYf9DVJHK7nyGibfiRJb5bRJTmvyG+9KzjPAolKYBe3eyfxuOqu3N2p4UGkEUSQ6M1mbmBjkS+zRjzfYlbvmKMFr9HHvDuNMFhgMTpO+bdx6+Tjvbr4s9AlXbCD5KLivTeKA3ozdzwlmC69CNvxiIhSD8hSFdJzR2ZMNk3nSQzpji5LHCWcthRUg4JPMegFwsyyQyFRTRKSJewuX1PKC3+gCAdsCIl9kmNlk+TuvlFE8rPPX2NVqkVepA4ASu2z7tv+36ULdM7ZxZOHVyXQPqNMPqZ022nDqgS+SC2fZVwWIWcZHz//uLBekd9QD7cKMm8ydIikRzEMkwhtRm6yxiHBFZ/BlV6aXHE5CYJTu4pYmSdIEAYYHp9ECCUoQ+/jRNJwGrgO25EIgeZWIADgCot/sounP0Ku/8HJJWKMMXZ610e45OhJ5TyuU8kWaUgnRTzURI2rCvXRHwAdwRU6eUvau0bQMoeOdHEPbY1nwzs+nSJlCnk0TcKbIu74XA4uDOJf4oqwT+wRKKbifXg768v1ROL3xbRItGafZ9Ao638XQ2RCTDZ9zdXo9EuxFJEO9QgVbHhqN4M+rbemaBYiIm9xQ4FhuJUa7Ptn9CzVR3cb+ChvFz8CjYm4y9Aka4SOgj3hiC6GMUTiajjJA8ApKNQg1QnVcG4I/T8dz5KiFMfVr/OQGv7bXEe2JH49iX8/w9SKPsEWLV9oKkRYmTbb06SDndz+3bYw0oupIfE9uWgZ1DZRpR6mh9BFycwRvLj4vziB6U81o8QDPhJ9XEYC3hlk0GiYNIBYnSsnF2MCkRPOHMS4oAJEwDVyGxyZ4Ef/QGI/MFmaS6mg5HAI0l5kC9BMGBdoQWhNcidYDeXuEKMdJogsf9mCnJwRLepU7OG3Kn1sKs/ywR5ABwBLPKlYObzK4D0LUFm2yb8bwcg0yYcj18LMUicSKL/B2yu+2odGxxyyh6zyB+ARYKxxrWffN6tKCXnu9FI2/eUEnA6z7iXg+P3QgzSJjq3l39QmxpQsiTzVhimPWcckm8XNY0EU75IekUgnXLPBszbfsWUsvOC8yj3aLk/96P+DdkQRKmx/khpD/kkMeW2ie0YW6WB8P0RCpGYaAAxojdMI5M3oEgjUis24fenSXRaQuy+uYhNH1JHt4JTIqA82JvpCBO5bez/k1FCk6TkN4wF3HDGGxiTQgz9t8SIXF6ICmBQKbzhEool9aGVxbZpkcJKCjzt/8fmKFvykiJJGCMhtZpf/B1BGpEmOa9tnY9Tck0UU2GX/AggVcMKkvQAGAs5UQZp46Vvh8S59uAoGsDRtt8DiFH3Zne4w9+1MXiCgJ0ixUQqkLwItWMiC0glIdymBIARtAjtTQjejnbcFoskBNI8raCP+xBNkigLbV8kaJkAo2V0TEJLlBAky+p233eVnKNV6uLarV7WOyzrK5Jv0Fbzym8YLllmUbbHfsbLWFXib7fCWx0oS8GA2yeXg+ldTSYDe2zbD4pYweVAsCTEbFLmxiJu/5cSYpDKf1OTAlWS06tJZJO2WdCKT1imEsBvvsZ/lLjllQZi8Qzl4Rlkvt/xMiLzQHvgJ+GtLpELiEUvBoJlESJGAgkkgdvVf9i72S9R5pkC0Apmuz924h2QqOrF7Gtajh9DqcAprsRD3rsViScRgwS39pYTSIoaia+5SOnPeZJjvBL7Fa0Q4YaQSTyaXA41SIpxmwAbR9c49nZOjJsiTO+DjBs9ES4JYMb9mqOSCMzIIR8FY3GYBU++CTXjNm4JV0SIBpdHYGvThQA9K+i72UHf7QOCxJ6IA8WknNRF+m3ZLyDNlADOFOKqCYreDjMwJMKyLB3aJvLd49Y2DEQBMMqt4ybz878gSMs8NCBx4PslOhk3SiY6aLgLoQWJ8gB3/TNSlksuk+xzIomct0vCBZWH42zil0A8ybbj1N6ckXbYIMDNqe/rfawTEO7nftZ/W+SSTk1afqAk5gcEcJVJ04dFY4XYQi1+x0G33QRXAGCqZJ8aXJKLKCg92fjcj/rvC6bdmBL7BSSXnGZCTUL31kIPF5RHk0lofBymVF1aMs61bgjLKeXgCCU+e4gTbzKro/zicKCrbu7GckpzGJezKKxNgUnYANVckGCybKM8gAuGIx9O2XifHpiSiUqIQeKhSeJ2wONHMlxLMggqkkDdUsqDrU38Dnk31d4WASMoArQfdI4bR0vYz3h4gDJMeuxyeAOTCqUjCrXpQZKZvqlK8mO3QsT+EKQ8qrWJr74nyNAk2SMsl8ASnKhvrncdpgVQKgBvoRhmkKDyRnxNif/MHA2SAIy4Z6OKibfQBJVjQiU330FVqfgB+bZtOx2ql9DJADbXL/bjSaycTB4DSFuf+0H/jigXF5kSOGn9t109dkvbI6KY2zEqCfgZ0WnML/4DsVoEh3bZIdr4wL5JXA83sZ/dj0478fgpUsmVECuSQmkPzfT2eWC0pLZHNK5EQNoEMwNfYcnNj4vzUOsuPmBru1LYYMd/kdBp3NcvTNDk1YsX78JeCqBENjVT0lEjMyVAjMbeYJaSnFxQHfslsyXxi01JAK4GPOCxXFEnfhOMJ8FJ98JLJUEwWmKokoKIKgJwLCmNS+4iZn10QEiRwDmxqQrgPoF1Eag513Fd65aECTkCBYGhH9gtD00U0ro965syZV2qtM4DKW/psMZLEyMBYEbYpSWx8t9+8Zp7/riT7FwtPxhFCrHjRiLT1J8NBr3enK630SldSxzqxjcIeHA6kWtfcO1W4pis0G7CjFhKJDuvR1e71lSMLuGhJZeZDBcoIevWs27s9DI85D2GRPvD/HygkNu+4kKkuHNDPf/FiV/tDrWAI9Sk0CYmjcg13w0hupTp3XHt5HsuVo5ReYBRJA4A2Bdxh6cpoQGCWCvp6Flw1HZM3orQY6QLcC8pWzsX6701w5TOMlRKGdODTLEKcN6vU7IP9KDJeOLE9Pw3o048mVDC43BD7LcZwSIlhdKZEppdgrmADpZghIkZAg1T0kES6t54ypv4sd/xv7m/v9ndvXkIfVGpluAkJT5dagzmuFhJNcC+GcXNAcpv2P9nEsC22owECGbfpkKRtCqN0aXDQcx0dHNMmBoQxyX3H7Mk99SlHUQdf5gyjSkZO9vONCiS7uB8Zdq+8+kS4HQmOPOEkaYP7P7bHYweKXp0apocEqSLd4GxN2FOk4wLcSVLnJ+/754NezjwzahRjzJKkJ2juO63xLfBa7vnMe+m34dGl+ic7N4vX7yhYVxbU4IRu7lQluwPDGSLnRlQWPIci3ExcSLQIGHqSNOj+05SY0RAOUkaSxnyoTdjwjRADANzS8Rg7ps+DzPtxvzQCTptrzo4ijTB9OidjrJxs4s6HZr3JtwxknFh50T0gg0t0+/6hIlH6HY5i8TZtahzwjO6WFdR3ydR22m0xPMpwkih1EI4GlqRYBJODdG2HrQEE7t9TUnbpIZDTzFl2+9uTplsKwJ+T57t9DQ2EJ0SuI3BqK653vDS0qTyLpaJzemRJlqTApMlOfvPNNe+3j3pKK7tYEX3FM5XJhfY+vSHg+65H6Z83w9Mx8Fzu1CPZmZxSegoG3T8D9fH+6MbSpFMk0Ei0ZNxjVW6dfuZTMwPn9AwL55k0teleKJzPF7dhj+vTx1GaLwDzBuguOtnMiYOoCOVopInlA7iCT1VKU7m8vHRdDerU4gRjlkyCV1xfjmM6YGCmKXUc3GmJUxqblHJiOn1gRyd3Fz4MImt6XBHngjVT0ASCSacmNPzA6AMaVZXtMXSw/kWbfs4rtkRBdmc09GyPd0YYa6SrNHd2Fxcyhp1SY0OqU+XsklN7tWV9khQn5zk/jOyRxtTNXniuOip73FaIA64zWGkEtWo7s/HreeafjFyTMYtET/gyH9rqj8UYGabFmdkkjI+RFaQ9siinvz+Yj+OHNJxRjQB/rTOoOyLzO4Zw4QTl5pg7uZ40YOUVUtr0+5pMpF8vaznugt/4P/PRLp1E8AdXm5riGqlpx938ZqCYbIvrswHAg7DnmX7K4Lf5PAzlvhnfeLXSKTMHxmYNEabU2yygyLzrQCvFI2tT379R8HU3AkmynfCXK31r4mUqR0Dkzhs5yd/N5E+prQqfIwmfAJmikW6leCsk1vNclY+kXwp3Wr4YIqjyR8TmmKR3koQJmWXNtbauXKpUCzmS6VUdaW156eg4IhW4UuDKAKNyU2vi4CiPJXArrUv9ouKMpI6CoAxUWD/Rtr7UiECUYanWhefAgp3bFWyX/zncOlzgKuTWpsQe0s5b/YhXBLoyrKp9NrWjkZn53k9XV2YfVL5keh+3/U8Ty9/7nv675UZNjOZyUxmMpOZzGQmM5nJTGYyk5nMZCYzmSaRfkhQBwYDITBcDMQLpd4g/R9HHm8ZO/vjRXO5YEoyeBeBgx7d4uN7Dqw9faAJz/j46CenmXxCKIupLhQWFgqlkpTZUqHsRiJeqaz3eqWCeoC82qmPLmXVhtLCQglBLTc3V0qwvVwoYcGazC7gObSUS+ZChVIRztguweUWcjKLS3Dpdl7maXOJ0v6ymFqqb1ZKEckXLaSq1WpB57ulR7upjELdXqHs+Xjkq836WjqQ1ZRuubK2udTGLJ4s073Dkdlqc3OtXdCP1uan1DgEQEpzGL4pZU7AkERZFHqaS1mA2ilZFvr7hbIKS3IVCtTUxVfFXgs/vS7VL3GgHpa1BS5gCvjhs7gpiSNOKJtkLizgQ5tVXoI5kaS7ZInaSl2IPbwsHgnpgnV8ChlZaYi9pU21DYd0QbW4GSYgPbV9delIiA39yDKtfls7Uv9twAveoouoO1G3fni0J3jQk1zRXx7CChgvEhC8vXyhnCpLqEjb87CQn4cmSg8WYPIRweiXYEIeWUcY5ZHaK124VbnDZVZwupoBCb48seRfGfDNC0uksuVUVWZz5fyS2p8v5fLw9QWRV5sBR3cPak3Va1+i+jZ4eVv0Cl2AcIN3rwicjhPnRslrJWgAYOqujgTNsCg9dXi9CFUGqzAoVd20Oal6FqVOOzynp/nSF+IwrklKTXbYLqjFDZdA4kcuMkh6SAeDBM8mAYEI7FWgyxqPZ4ALrI6dnIfLujW+a0DDmKEKvA4QeA/aMm5pxYUHakPrxrctDwVevKXL3uBdpUk51/nFu4JnVZCR53g03tkmGdJI08WB5jCqwFc/1Xb5xvWoVdg3PsqHQDKLBiS6QhEGKeITiAbArO43a0Cq8kGRIEi5MZCqggc6wJS4NA2r+uvvr+hWCvfsq9xz3l1A5dEg4TXgAnu8O4vNAo5ikKCAl8cMwHE1iWfb0yVgeKVNAmlVmBEYhAykStcNSLUJII1rkrUkCGcFUgpBgmKQ5x6+1LwBKYd1oXReegApH2kS1NogJnJD6cGqBsn0ieMg0eYtYaYilVjkHdAkpYOrwgxTlqptVWVAk1x+uRFq6Uqp5J4YH9VMIOHe4HcY1JOmt9ioTAZp3SsulNT1NUgih7qDNpxAyqcFflFtDKQi1jWUtSYt5VQPlFsaA6lV39ItBl6pbm7FLPWX4yB5xYLqTPP+g2LLSzNIoDB1uqjZjYD5mgQHmkf39uDAvHj0/WUGKSfG519Qd+KmycZNBolqFNIBkKpoTA49tUggZeGTLUoTgiDpjnGVQDLDbIIgNdJKsw7VwvOW6t3WXQSJjnwMEm3dwzZk+qojNCjq2WvltGgsGQXh3XXEzWgSqPG65glkBIOwSb+5wa2P4SAbdTh1A349WZMOS+VcujwGEnaDW66HphJAgkmRVLdQgsbDIKl2v46gkL1IZ0EqY5okUpEaqFJBlNwdenj1g3I5lU4/1aSS2txGkAwKLaQm6knXLYFjuMdBIgwLQZAOgyC18WUzSF4+730KJHWc4oktvsZfsUlkrSvqaY4IpDLaJ6gqShdAAzRICs+KRU1/ok1SD1xGyymPalJukOL/iU0abyDILACkljrNjou2Q9ORCIyFhgbgg6QewCpqm2RBcysYkGAoEFhsA5IVBKkuCguFFTKbn7BJ471bnvBcU49TR5BSCJKrOlWxOQYS8FuCZyIFwPfjKuu6BodskTERgelYJ/Vubs0fHekKmJWMbNIOdUfAksyXuUErg82t6DdVhgdMOZ0NcEkbkMDI+IX2+GZIsvKTmjQBJDCLlvBBQs5Mj2KaW4SMZRCkIAVQKwWJKnlI/Cb9F0CCk2vC36ZuDUHK8ROs+L284iAbcowC+D0jsAEgvGuCP5kLILU1SJHIeqCThPsAugk2bulfBAnmQ0aQqky7YOReACQPngVuMf8pTWoCk3SFubvmJ5ubTyZ9dYBZKsD+cO9Ww8fFV7VAuxvY8lCTqKoJTkNGCU8InAXOYZybtDRkMqfboWoMEXenpW8eeBmSyaCXC6+jwSCxW8IgqQXmuG3WYTSDMsLPq+5DGfjIGoI/0S1RL9ZFqKBbA2SPJLolyr4XCNImD6zB28tnsyUygWJnAVg4I4+80IVvfWBfW7LAiVO7ueGhJhWy2QW6VfEcCH25ISyi3uCotF1i9+mAW6I0ch3cEi+9qa7OQ1cEEi91MzW4GW37qB/3SSqQo7L+CbzCMiqjbuhtAgkdXFjZaO1Qwws6uA3TnBqCOiTYhR2KaxxcfDFwx0caW9/BzYJ/2lJNZ6ugdeDQxbYEfqfMq1bxHHZvFExTBQFHVZbgZy1lPuvanSuqV3rYgk3oPG5xc8WnrcFpUqpPYeNeBwONPTuI+VCD8jNTPD+KzKZSKWhuOd27yIUc0KJCtWgaZxX/T6XABpcr9WaaWkYulaI7LuA5SLwc2ymPzpXKudKrplBI7/hEeBcguRy3gPaSOjWHO+CcOReCOqkcXEQxSrXbREPU/dJv6WIym27WOS5C96yuWanXK+0FcE9kii8JEZT0Zr1SLUq3yrcsC7lU2zM34w/XeBq9CjZG3hDxN4wf+CSU9Sg4Rn8iT3406WcBMzAxqiYfHx2J/PlvgwdMel7yqcev9OiEM5nJTGYyk5nMZCYz+X+WT/FS/DNG2Ax9m7RJ//TR8dPB9mQ1nYbIXamiJz2Q5QrGW7JLq1trZVcuNNMsS1npVtKVgiw2K3qT8jzVHw4reekVKUvm+GZWlpdwqZILNUrgKR5hJMrEd9IY1lAbmk1wm7VHi4FGD0NjBX9TBdMclPOB2InvdGIeoMJL4Z6ag4NHGFvhwGAOAuV5zK96oiiLWc9dE2LJ9bKehOxpSboFz1XYrbpeniJUjK+3o0CC4yGwgse3Ibvgeflwz4EHgaIVBolTqghSBdNKEhseHgSxqAgm0CDqSDE7Mjs+SG5N0PGcpMGjdoJ+aThlDCQK/uYg5lfnFXMQh8obOhhpor8AUk6DRMFUP/+QehxfDaX4IGFFSFEySM3gFCV/E6Tw924GpCJY6A1XEkioWc9T/wFN2iuVU6lSqFHyQcrD7K5UOUPxbkjBUFz074BE+d7W1IAEU9+JOoGkCBTmpZZ0GuCvgbQ3QZOyhdKUaFIVSwc2oQAnRek26aYtzvv8KUictPEOV6faJrURJLcFuQydk5TZQ0p5/XOQTJ5RkavmBE0KN0AgY5qkdAEnSFAgkTKlqXzvn4PUNKlXnRWbVgrQ5ixpkUCSKc7AYfuBZOqnQaKiGZBVrvJ8pEnhb26b2IUpODjrx4V9K6Lsulmdpz7S/ZypUAOHgxPAAMl62fO8psmVNnUqM40UoJ0O97TT8PwtTLzr3G9VMJnc2VMPSMiZamFPu3jBCmfZhkYamD0RkMdy4mlxcLPFIphsrJuiLfks/Cm0K+kFLvSEgwhDN1vMF+kotcmUErgL6Uo6ZWYG9I9XR4Nkw+3g+kG3wBa9XT46KBKJBBfk+FkerQZ2hN0mzWQmM5nJvyX/Cw952GdrJAXdAAAAAElFTkSuQmCC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39" descr="data:image/png;base64,iVBORw0KGgoAAAANSUhEUgAAASQAAACtCAMAAAAu7/J6AAABMlBMVEX8/PwAAAAEBAT///8AAAT8tARktNRkvERksND4sAT/uAT/twT/ugS7u7udnZ35+flnudrS0tLu7u7e3t6zs7NnwUbm5ubU1NTr6+uCgoLNzc3FxcWSkpKwsLBYPwSLi4s6OjpSUlJzc3MeHh5mZmZCQkJycnISEhJKSkojQhghGgQPGh57e3tYWFgmJianp6cSDRPvqgSgcgQsLCw7Ozu3gwQjO0ZnSQQyIwQPGgphs0MXFxdfX1+GXwTUmARcosDiogQ6aHsZJixUlbBFeI9INAQXDwQxVmWvfgRWPATamwRPi6SIYQQ1YSfGjgQ6KwQfMz1NjzQ0WmpDb4EUDAQjOkYgOht1VAUQABc4JgRQlzcfMBtCbzJWoTpDfy8qHQQOFwo+di0ZLxMvUyIWHig/aTASqMZbAAAbeElEQVR4nO1dCVsaydamuhoFGmhsEJBFUVGcCDJoxExcUMGowSGOWfwym7Pd//8XvjpLVTdK7sy9c78vtwknzxN7o5e3T516z1LVkcjnEqnEdbOpdrrZbK2urq6tVdrVkufC9s92U/9VooAoliqb6+KptFZS+cgMJ4VQtn1kISTWY8GtWysl94vGSUqvvTERnzGgdlayXyxMUhY2Awg9bW2BHRu5LxImKcurBgjEZL22urlSyaVSqXRls7WxEwBKLTTa7pcGk5Sl1SBCG81coSjHxMuWVo4aAZx22pEvCiZZrPutaX2tmo9M6O0RqdJKzW92tfKX0+ikTAeMtbAqn+6+VKPc8M26EHXvC0FJZmsEkTB/1vITYZKy2qBjbNvmQ1NfgjJJ2WYtEvblOeGk/l95qiJSpmoGooMXGqb69Btw6W5q/bnsZWL9Ow1To/pIRWS2hbsUQtdXp8n47jubsK1lpxwlWawxROf9ublYLJOJDQ4ZptVi4OHRbhFE96+dhBOPJjr3WplSU42SLFiM0du5zJyS2JzCaXjOMPnKJPMbsE1BdNxJOFEl8WjUOXmGMAmRnmKUZJmb2m0PIZojnOYygwahtMn2RqZYjQ4QoniUxIneM0pLU4sSP7oFTS2TYYRi8CcTuyNleg72RsoKYfRmlHRQieKIk5OAJkea2JxSlDRGaJG6Q9XOCCHEKtPfRpQaBdXkNqmp7cZ9JYo6Sefk+I1l6zNMJ0qyFCCQIN0hwhTDFqeU6RL2C7EgtxCjdycJggfUyEmeHr+ymS1ZU9viZFZTIk2T1N+3sUzANA0IJez/7OtOIq71yHFGyxogW0M1hdZbeuuI0eHZZXdbGK7deMuKhJapbyFKAMWx40R1p5Y4uSZcEJ+Lg+MLe0qZwCrpUT+jqFFvcNnQJPJ8aEx4LNNrkJbZu46x14nOgYFoefekE00m44zSlLFKuaIxIjOdiQ0vNUyXps1plOzdpLbX0eQVNi/134vdTjSByuVEHxCl2lR5KNyxCdCaGHOjTOytxTChMsVg4xn5ag9x1iQnvoxqpBjTiQ9cNNp5hShtThFI0iOyeJaJBex0DGFClM6IfmeG3P/Z19SzJV6/IoiWESIFGxvzxAmxyikyS7KOWFxmMhkfIzTVPe73L3FDTxjDvQsoJUekRg/74Lz54jiJ5D6ZpamJLylvBPuy7uXZcKgcEk0ikR4Nqcl1Yfk9YPThZ2SSJw6aI1i8V40vHmViqfCJnox2j+/fTVmDWzfMSMn23XAuyI5it4jSrfLgAKP/ebn4LaD00WC0H/DeEonT3Qvb9smS4p6f++n+I6I8McsXBOqul/Hp0dwd6RI0Nlt8vzg//wOgtIttzX722hCmaCJ+dWEHebf62cZUgCSLDUO1/fzIZc/3cKlPE8gkf1cYLf6kYLDRTbM/dhLsmSiIdl9pfHxlErlpQIkp0na3273dDjgld0aTDEqW+GEeZPFHUCXCyJijxOhjgHe/uL6+fgProjYFIEkPu6xb0ptYf9DVJHK7nyGibfiRJb5bRJTmvyG+9KzjPAolKYBe3eyfxuOqu3N2p4UGkEUSQ6M1mbmBjkS+zRjzfYlbvmKMFr9HHvDuNMFhgMTpO+bdx6+Tjvbr4s9AlXbCD5KLivTeKA3ozdzwlmC69CNvxiIhSD8hSFdJzR2ZMNk3nSQzpji5LHCWcthRUg4JPMegFwsyyQyFRTRKSJewuX1PKC3+gCAdsCIl9kmNlk+TuvlFE8rPPX2NVqkVepA4ASu2z7tv+36ULdM7ZxZOHVyXQPqNMPqZ022nDqgS+SC2fZVwWIWcZHz//uLBekd9QD7cKMm8ydIikRzEMkwhtRm6yxiHBFZ/BlV6aXHE5CYJTu4pYmSdIEAYYHp9ECCUoQ+/jRNJwGrgO25EIgeZWIADgCot/sounP0Ku/8HJJWKMMXZ610e45OhJ5TyuU8kWaUgnRTzURI2rCvXRHwAdwRU6eUvau0bQMoeOdHEPbY1nwzs+nSJlCnk0TcKbIu74XA4uDOJf4oqwT+wRKKbifXg768v1ROL3xbRItGafZ9Ao638XQ2RCTDZ9zdXo9EuxFJEO9QgVbHhqN4M+rbemaBYiIm9xQ4FhuJUa7Ptn9CzVR3cb+ChvFz8CjYm4y9Aka4SOgj3hiC6GMUTiajjJA8ApKNQg1QnVcG4I/T8dz5KiFMfVr/OQGv7bXEe2JH49iX8/w9SKPsEWLV9oKkRYmTbb06SDndz+3bYw0oupIfE9uWgZ1DZRpR6mh9BFycwRvLj4vziB6U81o8QDPhJ9XEYC3hlk0GiYNIBYnSsnF2MCkRPOHMS4oAJEwDVyGxyZ4Ef/QGI/MFmaS6mg5HAI0l5kC9BMGBdoQWhNcidYDeXuEKMdJogsf9mCnJwRLepU7OG3Kn1sKs/ywR5ABwBLPKlYObzK4D0LUFm2yb8bwcg0yYcj18LMUicSKL/B2yu+2odGxxyyh6zyB+ARYKxxrWffN6tKCXnu9FI2/eUEnA6z7iXg+P3QgzSJjq3l39QmxpQsiTzVhimPWcckm8XNY0EU75IekUgnXLPBszbfsWUsvOC8yj3aLk/96P+DdkQRKmx/khpD/kkMeW2ie0YW6WB8P0RCpGYaAAxojdMI5M3oEgjUis24fenSXRaQuy+uYhNH1JHt4JTIqA82JvpCBO5bez/k1FCk6TkN4wF3HDGGxiTQgz9t8SIXF6ICmBQKbzhEool9aGVxbZpkcJKCjzt/8fmKFvykiJJGCMhtZpf/B1BGpEmOa9tnY9Tck0UU2GX/AggVcMKkvQAGAs5UQZp46Vvh8S59uAoGsDRtt8DiFH3Zne4w9+1MXiCgJ0ixUQqkLwItWMiC0glIdymBIARtAjtTQjejnbcFoskBNI8raCP+xBNkigLbV8kaJkAo2V0TEJLlBAky+p233eVnKNV6uLarV7WOyzrK5Jv0Fbzym8YLllmUbbHfsbLWFXib7fCWx0oS8GA2yeXg+ldTSYDe2zbD4pYweVAsCTEbFLmxiJu/5cSYpDKf1OTAlWS06tJZJO2WdCKT1imEsBvvsZ/lLjllQZi8Qzl4Rlkvt/xMiLzQHvgJ+GtLpELiEUvBoJlESJGAgkkgdvVf9i72S9R5pkC0Apmuz924h2QqOrF7Gtajh9DqcAprsRD3rsViScRgwS39pYTSIoaia+5SOnPeZJjvBL7Fa0Q4YaQSTyaXA41SIpxmwAbR9c49nZOjJsiTO+DjBs9ES4JYMb9mqOSCMzIIR8FY3GYBU++CTXjNm4JV0SIBpdHYGvThQA9K+i72UHf7QOCxJ6IA8WknNRF+m3ZLyDNlADOFOKqCYreDjMwJMKyLB3aJvLd49Y2DEQBMMqt4ybz878gSMs8NCBx4PslOhk3SiY6aLgLoQWJ8gB3/TNSlksuk+xzIomct0vCBZWH42zil0A8ybbj1N6ckXbYIMDNqe/rfawTEO7nftZ/W+SSTk1afqAk5gcEcJVJ04dFY4XYQi1+x0G33QRXAGCqZJ8aXJKLKCg92fjcj/rvC6bdmBL7BSSXnGZCTUL31kIPF5RHk0lofBymVF1aMs61bgjLKeXgCCU+e4gTbzKro/zicKCrbu7GckpzGJezKKxNgUnYANVckGCybKM8gAuGIx9O2XifHpiSiUqIQeKhSeJ2wONHMlxLMggqkkDdUsqDrU38Dnk31d4WASMoArQfdI4bR0vYz3h4gDJMeuxyeAOTCqUjCrXpQZKZvqlK8mO3QsT+EKQ8qrWJr74nyNAk2SMsl8ASnKhvrncdpgVQKgBvoRhmkKDyRnxNif/MHA2SAIy4Z6OKibfQBJVjQiU330FVqfgB+bZtOx2ql9DJADbXL/bjSaycTB4DSFuf+0H/jigXF5kSOGn9t109dkvbI6KY2zEqCfgZ0WnML/4DsVoEh3bZIdr4wL5JXA83sZ/dj0478fgpUsmVECuSQmkPzfT2eWC0pLZHNK5EQNoEMwNfYcnNj4vzUOsuPmBru1LYYMd/kdBp3NcvTNDk1YsX78JeCqBENjVT0lEjMyVAjMbeYJaSnFxQHfslsyXxi01JAK4GPOCxXFEnfhOMJ8FJ98JLJUEwWmKokoKIKgJwLCmNS+4iZn10QEiRwDmxqQrgPoF1Eag513Fd65aECTkCBYGhH9gtD00U0ro965syZV2qtM4DKW/psMZLEyMBYEbYpSWx8t9+8Zp7/riT7FwtPxhFCrHjRiLT1J8NBr3enK630SldSxzqxjcIeHA6kWtfcO1W4pis0G7CjFhKJDuvR1e71lSMLuGhJZeZDBcoIevWs27s9DI85D2GRPvD/HygkNu+4kKkuHNDPf/FiV/tDrWAI9Sk0CYmjcg13w0hupTp3XHt5HsuVo5ReYBRJA4A2Bdxh6cpoQGCWCvp6Flw1HZM3orQY6QLcC8pWzsX6701w5TOMlRKGdODTLEKcN6vU7IP9KDJeOLE9Pw3o048mVDC43BD7LcZwSIlhdKZEppdgrmADpZghIkZAg1T0kES6t54ypv4sd/xv7m/v9ndvXkIfVGpluAkJT5dagzmuFhJNcC+GcXNAcpv2P9nEsC22owECGbfpkKRtCqN0aXDQcx0dHNMmBoQxyX3H7Mk99SlHUQdf5gyjSkZO9vONCiS7uB8Zdq+8+kS4HQmOPOEkaYP7P7bHYweKXp0apocEqSLd4GxN2FOk4wLcSVLnJ+/754NezjwzahRjzJKkJ2juO63xLfBa7vnMe+m34dGl+ic7N4vX7yhYVxbU4IRu7lQluwPDGSLnRlQWPIci3ExcSLQIGHqSNOj+05SY0RAOUkaSxnyoTdjwjRADANzS8Rg7ps+DzPtxvzQCTptrzo4ijTB9OidjrJxs4s6HZr3JtwxknFh50T0gg0t0+/6hIlH6HY5i8TZtahzwjO6WFdR3ydR22m0xPMpwkih1EI4GlqRYBJODdG2HrQEE7t9TUnbpIZDTzFl2+9uTplsKwJ+T57t9DQ2EJ0SuI3BqK653vDS0qTyLpaJzemRJlqTApMlOfvPNNe+3j3pKK7tYEX3FM5XJhfY+vSHg+65H6Z83w9Mx8Fzu1CPZmZxSegoG3T8D9fH+6MbSpFMk0Ei0ZNxjVW6dfuZTMwPn9AwL55k0teleKJzPF7dhj+vTx1GaLwDzBuguOtnMiYOoCOVopInlA7iCT1VKU7m8vHRdDerU4gRjlkyCV1xfjmM6YGCmKXUc3GmJUxqblHJiOn1gRyd3Fz4MImt6XBHngjVT0ASCSacmNPzA6AMaVZXtMXSw/kWbfs4rtkRBdmc09GyPd0YYa6SrNHd2Fxcyhp1SY0OqU+XsklN7tWV9khQn5zk/jOyRxtTNXniuOip73FaIA64zWGkEtWo7s/HreeafjFyTMYtET/gyH9rqj8UYGabFmdkkjI+RFaQ9siinvz+Yj+OHNJxRjQB/rTOoOyLzO4Zw4QTl5pg7uZ40YOUVUtr0+5pMpF8vaznugt/4P/PRLp1E8AdXm5riGqlpx938ZqCYbIvrswHAg7DnmX7K4Lf5PAzlvhnfeLXSKTMHxmYNEabU2yygyLzrQCvFI2tT379R8HU3AkmynfCXK31r4mUqR0Dkzhs5yd/N5E+prQqfIwmfAJmikW6leCsk1vNclY+kXwp3Wr4YIqjyR8TmmKR3koQJmWXNtbauXKpUCzmS6VUdaW156eg4IhW4UuDKAKNyU2vi4CiPJXArrUv9ouKMpI6CoAxUWD/Rtr7UiECUYanWhefAgp3bFWyX/zncOlzgKuTWpsQe0s5b/YhXBLoyrKp9NrWjkZn53k9XV2YfVL5keh+3/U8Ty9/7nv675UZNjOZyUxmMpOZzGQmM5nJTGYyk5nMZCYzmSaRfkhQBwYDITBcDMQLpd4g/R9HHm8ZO/vjRXO5YEoyeBeBgx7d4uN7Dqw9faAJz/j46CenmXxCKIupLhQWFgqlkpTZUqHsRiJeqaz3eqWCeoC82qmPLmXVhtLCQglBLTc3V0qwvVwoYcGazC7gObSUS+ZChVIRztguweUWcjKLS3Dpdl7maXOJ0v6ymFqqb1ZKEckXLaSq1WpB57ulR7upjELdXqHs+Xjkq836WjqQ1ZRuubK2udTGLJ4s073Dkdlqc3OtXdCP1uan1DgEQEpzGL4pZU7AkERZFHqaS1mA2ilZFvr7hbIKS3IVCtTUxVfFXgs/vS7VL3GgHpa1BS5gCvjhs7gpiSNOKJtkLizgQ5tVXoI5kaS7ZInaSl2IPbwsHgnpgnV8ChlZaYi9pU21DYd0QbW4GSYgPbV9delIiA39yDKtfls7Uv9twAveoouoO1G3fni0J3jQk1zRXx7CChgvEhC8vXyhnCpLqEjb87CQn4cmSg8WYPIRweiXYEIeWUcY5ZHaK124VbnDZVZwupoBCb48seRfGfDNC0uksuVUVWZz5fyS2p8v5fLw9QWRV5sBR3cPak3Va1+i+jZ4eVv0Cl2AcIN3rwicjhPnRslrJWgAYOqujgTNsCg9dXi9CFUGqzAoVd20Oal6FqVOOzynp/nSF+IwrklKTXbYLqjFDZdA4kcuMkh6SAeDBM8mAYEI7FWgyxqPZ4ALrI6dnIfLujW+a0DDmKEKvA4QeA/aMm5pxYUHakPrxrctDwVevKXL3uBdpUk51/nFu4JnVZCR53g03tkmGdJI08WB5jCqwFc/1Xb5xvWoVdg3PsqHQDKLBiS6QhEGKeITiAbArO43a0Cq8kGRIEi5MZCqggc6wJS4NA2r+uvvr+hWCvfsq9xz3l1A5dEg4TXgAnu8O4vNAo5ikKCAl8cMwHE1iWfb0yVgeKVNAmlVmBEYhAykStcNSLUJII1rkrUkCGcFUgpBgmKQ5x6+1LwBKYd1oXReegApH2kS1NogJnJD6cGqBsn0ieMg0eYtYaYilVjkHdAkpYOrwgxTlqptVWVAk1x+uRFq6Uqp5J4YH9VMIOHe4HcY1JOmt9ioTAZp3SsulNT1NUgih7qDNpxAyqcFflFtDKQi1jWUtSYt5VQPlFsaA6lV39ItBl6pbm7FLPWX4yB5xYLqTPP+g2LLSzNIoDB1uqjZjYD5mgQHmkf39uDAvHj0/WUGKSfG519Qd+KmycZNBolqFNIBkKpoTA49tUggZeGTLUoTgiDpjnGVQDLDbIIgNdJKsw7VwvOW6t3WXQSJjnwMEm3dwzZk+qojNCjq2WvltGgsGQXh3XXEzWgSqPG65glkBIOwSb+5wa2P4SAbdTh1A349WZMOS+VcujwGEnaDW66HphJAgkmRVLdQgsbDIKl2v46gkL1IZ0EqY5okUpEaqFJBlNwdenj1g3I5lU4/1aSS2txGkAwKLaQm6knXLYFjuMdBIgwLQZAOgyC18WUzSF4+730KJHWc4oktvsZfsUlkrSvqaY4IpDLaJ6gqShdAAzRICs+KRU1/ok1SD1xGyymPalJukOL/iU0abyDILACkljrNjou2Q9ORCIyFhgbgg6QewCpqm2RBcysYkGAoEFhsA5IVBKkuCguFFTKbn7BJ471bnvBcU49TR5BSCJKrOlWxOQYS8FuCZyIFwPfjKuu6BodskTERgelYJ/Vubs0fHekKmJWMbNIOdUfAksyXuUErg82t6DdVhgdMOZ0NcEkbkMDI+IX2+GZIsvKTmjQBJDCLlvBBQs5Mj2KaW4SMZRCkIAVQKwWJKnlI/Cb9F0CCk2vC36ZuDUHK8ROs+L284iAbcowC+D0jsAEgvGuCP5kLILU1SJHIeqCThPsAugk2bulfBAnmQ0aQqky7YOReACQPngVuMf8pTWoCk3SFubvmJ5ubTyZ9dYBZKsD+cO9Ww8fFV7VAuxvY8lCTqKoJTkNGCU8InAXOYZybtDRkMqfboWoMEXenpW8eeBmSyaCXC6+jwSCxW8IgqQXmuG3WYTSDMsLPq+5DGfjIGoI/0S1RL9ZFqKBbA2SPJLolyr4XCNImD6zB28tnsyUygWJnAVg4I4+80IVvfWBfW7LAiVO7ueGhJhWy2QW6VfEcCH25ISyi3uCotF1i9+mAW6I0ch3cEi+9qa7OQ1cEEi91MzW4GW37qB/3SSqQo7L+CbzCMiqjbuhtAgkdXFjZaO1Qwws6uA3TnBqCOiTYhR2KaxxcfDFwx0caW9/BzYJ/2lJNZ6ugdeDQxbYEfqfMq1bxHHZvFExTBQFHVZbgZy1lPuvanSuqV3rYgk3oPG5xc8WnrcFpUqpPYeNeBwONPTuI+VCD8jNTPD+KzKZSKWhuOd27yIUc0KJCtWgaZxX/T6XABpcr9WaaWkYulaI7LuA5SLwc2ymPzpXKudKrplBI7/hEeBcguRy3gPaSOjWHO+CcOReCOqkcXEQxSrXbREPU/dJv6WIym27WOS5C96yuWanXK+0FcE9kii8JEZT0Zr1SLUq3yrcsC7lU2zM34w/XeBq9CjZG3hDxN4wf+CSU9Sg4Rn8iT3406WcBMzAxqiYfHx2J/PlvgwdMel7yqcev9OiEM5nJTGYyk5nMZCYz+X+WT/FS/DNG2Ax9m7RJ//TR8dPB9mQ1nYbIXamiJz2Q5QrGW7JLq1trZVcuNNMsS1npVtKVgiw2K3qT8jzVHw4reekVKUvm+GZWlpdwqZILNUrgKR5hJMrEd9IY1lAbmk1wm7VHi4FGD0NjBX9TBdMclPOB2InvdGIeoMJL4Z6ag4NHGFvhwGAOAuV5zK96oiiLWc9dE2LJ9bKehOxpSboFz1XYrbpeniJUjK+3o0CC4yGwgse3Ibvgeflwz4EHgaIVBolTqghSBdNKEhseHgSxqAgm0CDqSDE7Mjs+SG5N0PGcpMGjdoJ+aThlDCQK/uYg5lfnFXMQh8obOhhpor8AUk6DRMFUP/+QehxfDaX4IGFFSFEySM3gFCV/E6Tw924GpCJY6A1XEkioWc9T/wFN2iuVU6lSqFHyQcrD7K5UOUPxbkjBUFz074BE+d7W1IAEU9+JOoGkCBTmpZZ0GuCvgbQ3QZOyhdKUaFIVSwc2oQAnRek26aYtzvv8KUictPEOV6faJrURJLcFuQydk5TZQ0p5/XOQTJ5RkavmBE0KN0AgY5qkdAEnSFAgkTKlqXzvn4PUNKlXnRWbVgrQ5ixpkUCSKc7AYfuBZOqnQaKiGZBVrvJ8pEnhb26b2IUpODjrx4V9K6Lsulmdpz7S/ZypUAOHgxPAAMl62fO8psmVNnUqM40UoJ0O97TT8PwtTLzr3G9VMJnc2VMPSMiZamFPu3jBCmfZhkYamD0RkMdy4mlxcLPFIphsrJuiLfks/Cm0K+kFLvSEgwhDN1vMF+kotcmUErgL6Uo6ZWYG9I9XR4Nkw+3g+kG3wBa9XT46KBKJBBfk+FkerQZ2hN0mzWQmM5nJvyX/Cw952GdrJAXdAAAAAElFTkSuQmCC"/>
          <p:cNvSpPr/>
          <p:nvPr/>
        </p:nvSpPr>
        <p:spPr>
          <a:xfrm>
            <a:off x="307975" y="79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3" name="Google Shape;83;p3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4573" y="4500614"/>
            <a:ext cx="939555" cy="507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3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51720" y="4521365"/>
            <a:ext cx="2592288" cy="465858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39"/>
          <p:cNvSpPr txBox="1">
            <a:spLocks noGrp="1"/>
          </p:cNvSpPr>
          <p:nvPr>
            <p:ph type="body" idx="2"/>
          </p:nvPr>
        </p:nvSpPr>
        <p:spPr>
          <a:xfrm>
            <a:off x="3830638" y="3075806"/>
            <a:ext cx="3117850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39"/>
          <p:cNvSpPr>
            <a:spLocks noGrp="1"/>
          </p:cNvSpPr>
          <p:nvPr>
            <p:ph type="pic" idx="3"/>
          </p:nvPr>
        </p:nvSpPr>
        <p:spPr>
          <a:xfrm>
            <a:off x="2268538" y="3076575"/>
            <a:ext cx="1439862" cy="8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39"/>
          <p:cNvSpPr txBox="1"/>
          <p:nvPr/>
        </p:nvSpPr>
        <p:spPr>
          <a:xfrm>
            <a:off x="0" y="4187284"/>
            <a:ext cx="5940152" cy="184666"/>
          </a:xfrm>
          <a:prstGeom prst="rect">
            <a:avLst/>
          </a:prstGeom>
          <a:solidFill>
            <a:srgbClr val="DE9B96"/>
          </a:solidFill>
          <a:ln>
            <a:noFill/>
          </a:ln>
        </p:spPr>
        <p:txBody>
          <a:bodyPr spcFirstLastPara="1" wrap="square" lIns="36000" tIns="0" rIns="3600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ES"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CMEMS Regional Training Workshop for </a:t>
            </a:r>
            <a:r>
              <a:rPr lang="es-ES"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IBI Region </a:t>
            </a:r>
            <a:r>
              <a:rPr lang="es-ES"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| </a:t>
            </a:r>
            <a:r>
              <a:rPr lang="es-ES"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24-25 March – Las Palmas de Gran Canaria</a:t>
            </a: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39"/>
          <p:cNvSpPr txBox="1"/>
          <p:nvPr/>
        </p:nvSpPr>
        <p:spPr>
          <a:xfrm>
            <a:off x="5945637" y="4079562"/>
            <a:ext cx="157869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DE9B96"/>
                </a:solidFill>
                <a:latin typeface="Calibri"/>
                <a:ea typeface="Calibri"/>
                <a:cs typeface="Calibri"/>
                <a:sym typeface="Calibri"/>
              </a:rPr>
              <a:t>#CMEMS4IBI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4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34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4"/>
          <p:cNvSpPr txBox="1">
            <a:spLocks noGrp="1"/>
          </p:cNvSpPr>
          <p:nvPr>
            <p:ph type="ftr" idx="11"/>
          </p:nvPr>
        </p:nvSpPr>
        <p:spPr>
          <a:xfrm>
            <a:off x="1331640" y="4700783"/>
            <a:ext cx="4608512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4"/>
          <p:cNvSpPr txBox="1">
            <a:spLocks noGrp="1"/>
          </p:cNvSpPr>
          <p:nvPr>
            <p:ph type="sldNum" idx="12"/>
          </p:nvPr>
        </p:nvSpPr>
        <p:spPr>
          <a:xfrm>
            <a:off x="6084167" y="4700783"/>
            <a:ext cx="410067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pic>
        <p:nvPicPr>
          <p:cNvPr id="14" name="Google Shape;14;p3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392360" y="4670006"/>
            <a:ext cx="1584245" cy="473494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3" Type="http://schemas.openxmlformats.org/officeDocument/2006/relationships/image" Target="../media/image15.png"/><Relationship Id="rId7" Type="http://schemas.openxmlformats.org/officeDocument/2006/relationships/image" Target="../media/image21.png"/><Relationship Id="rId12" Type="http://schemas.openxmlformats.org/officeDocument/2006/relationships/image" Target="../media/image26.jpg"/><Relationship Id="rId17" Type="http://schemas.openxmlformats.org/officeDocument/2006/relationships/image" Target="../media/image31.jp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0.png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jpg"/><Relationship Id="rId10" Type="http://schemas.openxmlformats.org/officeDocument/2006/relationships/image" Target="../media/image24.jpg"/><Relationship Id="rId19" Type="http://schemas.openxmlformats.org/officeDocument/2006/relationships/image" Target="../media/image33.png"/><Relationship Id="rId4" Type="http://schemas.openxmlformats.org/officeDocument/2006/relationships/image" Target="../media/image18.jp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NULL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image" Target="../media/image57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06000" y="4413425"/>
            <a:ext cx="4902825" cy="6637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"/>
          <p:cNvSpPr txBox="1">
            <a:spLocks noGrp="1"/>
          </p:cNvSpPr>
          <p:nvPr>
            <p:ph type="subTitle" idx="1"/>
          </p:nvPr>
        </p:nvSpPr>
        <p:spPr>
          <a:xfrm>
            <a:off x="2267744" y="1923678"/>
            <a:ext cx="4032448" cy="72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s-ES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Black </a:t>
            </a:r>
            <a:r>
              <a:rPr lang="es-ES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Sea  </a:t>
            </a:r>
            <a:r>
              <a:rPr lang="es-ES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Region</a:t>
            </a:r>
            <a:endParaRPr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6" name="Google Shape;96;p1"/>
          <p:cNvSpPr txBox="1">
            <a:spLocks noGrp="1"/>
          </p:cNvSpPr>
          <p:nvPr>
            <p:ph type="title"/>
          </p:nvPr>
        </p:nvSpPr>
        <p:spPr>
          <a:xfrm>
            <a:off x="2268860" y="1419622"/>
            <a:ext cx="4679404" cy="560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fr-FR" kern="1200" spc="6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In situ </a:t>
            </a:r>
            <a:r>
              <a:rPr lang="fr-FR" kern="1200" spc="600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products</a:t>
            </a:r>
            <a:endParaRPr lang="en-GB" kern="1200" spc="6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7" name="Google Shape;97;p1"/>
          <p:cNvSpPr txBox="1">
            <a:spLocks noGrp="1"/>
          </p:cNvSpPr>
          <p:nvPr>
            <p:ph type="body" idx="2"/>
          </p:nvPr>
        </p:nvSpPr>
        <p:spPr>
          <a:xfrm>
            <a:off x="3830638" y="3075806"/>
            <a:ext cx="31179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s-ES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Veselka</a:t>
            </a:r>
            <a:r>
              <a:rPr lang="es-ES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Marinova</a:t>
            </a:r>
            <a:endParaRPr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s-ES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Paz </a:t>
            </a:r>
            <a:r>
              <a:rPr lang="es-ES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Rotllan</a:t>
            </a:r>
            <a:endParaRPr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98" name="Google Shape;98;p1" descr="Resultado de imagen de logo socib transpa"/>
          <p:cNvPicPr preferRelativeResize="0"/>
          <p:nvPr/>
        </p:nvPicPr>
        <p:blipFill rotWithShape="1">
          <a:blip r:embed="rId4">
            <a:alphaModFix/>
          </a:blip>
          <a:srcRect l="4327" t="3961" r="-5835" b="6926"/>
          <a:stretch/>
        </p:blipFill>
        <p:spPr>
          <a:xfrm>
            <a:off x="2516228" y="3525791"/>
            <a:ext cx="943191" cy="41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92000" y="4061625"/>
            <a:ext cx="1424071" cy="504025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"/>
          <p:cNvSpPr txBox="1">
            <a:spLocks noGrp="1"/>
          </p:cNvSpPr>
          <p:nvPr>
            <p:ph type="title"/>
          </p:nvPr>
        </p:nvSpPr>
        <p:spPr>
          <a:xfrm>
            <a:off x="5796468" y="4001125"/>
            <a:ext cx="2216700" cy="5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s-ES" sz="1800">
                <a:solidFill>
                  <a:srgbClr val="EA9999"/>
                </a:solidFill>
              </a:rPr>
              <a:t>#CMEMS4BlackSea</a:t>
            </a:r>
            <a:endParaRPr sz="1800">
              <a:solidFill>
                <a:srgbClr val="EA9999"/>
              </a:solidFill>
            </a:endParaRPr>
          </a:p>
        </p:txBody>
      </p:sp>
      <p:pic>
        <p:nvPicPr>
          <p:cNvPr id="101" name="Google Shape;101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4029475"/>
            <a:ext cx="5992000" cy="50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"/>
          <p:cNvSpPr txBox="1">
            <a:spLocks noGrp="1"/>
          </p:cNvSpPr>
          <p:nvPr>
            <p:ph type="title"/>
          </p:nvPr>
        </p:nvSpPr>
        <p:spPr>
          <a:xfrm>
            <a:off x="730050" y="4016750"/>
            <a:ext cx="52062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CMEMS Regional Training Workshop for</a:t>
            </a:r>
            <a:r>
              <a:rPr lang="es-ES" sz="1100" b="1">
                <a:solidFill>
                  <a:srgbClr val="FFFFFF"/>
                </a:solidFill>
                <a:highlight>
                  <a:srgbClr val="DE9B96"/>
                </a:highlight>
              </a:rPr>
              <a:t> Black Sea Region</a:t>
            </a: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 | 19 May - Online session</a:t>
            </a:r>
            <a:endParaRPr sz="1100">
              <a:solidFill>
                <a:srgbClr val="FFFFFF"/>
              </a:solidFill>
              <a:highlight>
                <a:srgbClr val="DE9B96"/>
              </a:highlight>
            </a:endParaRPr>
          </a:p>
        </p:txBody>
      </p:sp>
      <p:pic>
        <p:nvPicPr>
          <p:cNvPr id="103" name="Google Shape;103;p1"/>
          <p:cNvPicPr preferRelativeResize="0"/>
          <p:nvPr/>
        </p:nvPicPr>
        <p:blipFill rotWithShape="1">
          <a:blip r:embed="rId7">
            <a:alphaModFix/>
          </a:blip>
          <a:srcRect l="32765" t="71970" r="42017" b="20192"/>
          <a:stretch/>
        </p:blipFill>
        <p:spPr>
          <a:xfrm>
            <a:off x="2006000" y="4365000"/>
            <a:ext cx="4118770" cy="720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"/>
          <p:cNvPicPr preferRelativeResize="0"/>
          <p:nvPr/>
        </p:nvPicPr>
        <p:blipFill rotWithShape="1">
          <a:blip r:embed="rId7">
            <a:alphaModFix/>
          </a:blip>
          <a:srcRect l="45711" t="71970" r="49560" b="20192"/>
          <a:stretch/>
        </p:blipFill>
        <p:spPr>
          <a:xfrm>
            <a:off x="2516225" y="2565486"/>
            <a:ext cx="943200" cy="8793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"/>
          <p:cNvSpPr txBox="1">
            <a:spLocks noGrp="1"/>
          </p:cNvSpPr>
          <p:nvPr>
            <p:ph type="body" idx="1"/>
          </p:nvPr>
        </p:nvSpPr>
        <p:spPr>
          <a:xfrm>
            <a:off x="683568" y="699542"/>
            <a:ext cx="8064900" cy="38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>
              <a:lnSpc>
                <a:spcPct val="250000"/>
              </a:lnSpc>
              <a:spcBef>
                <a:spcPts val="0"/>
              </a:spcBef>
              <a:buSzPts val="2000"/>
            </a:pPr>
            <a:r>
              <a:rPr lang="es-ES" dirty="0"/>
              <a:t>In s</a:t>
            </a:r>
            <a:r>
              <a:rPr lang="es-ES" dirty="0" smtClean="0"/>
              <a:t>itu </a:t>
            </a:r>
            <a:r>
              <a:rPr lang="en-US" dirty="0" smtClean="0"/>
              <a:t>data</a:t>
            </a:r>
          </a:p>
          <a:p>
            <a:pPr marL="342900" lvl="0">
              <a:lnSpc>
                <a:spcPct val="250000"/>
              </a:lnSpc>
              <a:spcBef>
                <a:spcPts val="0"/>
              </a:spcBef>
              <a:buSzPts val="2000"/>
            </a:pPr>
            <a:r>
              <a:rPr lang="es-ES" dirty="0" smtClean="0"/>
              <a:t>In </a:t>
            </a:r>
            <a:r>
              <a:rPr lang="es-ES" dirty="0"/>
              <a:t>Situ TAC</a:t>
            </a:r>
            <a:endParaRPr dirty="0"/>
          </a:p>
          <a:p>
            <a:pPr marL="342900" lvl="0" indent="-342900" algn="l" rtl="0">
              <a:lnSpc>
                <a:spcPct val="2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s-ES" dirty="0"/>
              <a:t>In Situ TAC </a:t>
            </a:r>
            <a:r>
              <a:rPr lang="es-ES" dirty="0" err="1"/>
              <a:t>products</a:t>
            </a:r>
            <a:endParaRPr dirty="0"/>
          </a:p>
          <a:p>
            <a:pPr marL="342900" lvl="0" indent="-342900" algn="l" rtl="0">
              <a:lnSpc>
                <a:spcPct val="2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s-ES" dirty="0"/>
              <a:t>In Situ TAC </a:t>
            </a:r>
            <a:r>
              <a:rPr lang="es-ES" dirty="0" err="1"/>
              <a:t>improvements</a:t>
            </a:r>
            <a:endParaRPr dirty="0"/>
          </a:p>
          <a:p>
            <a:pPr marL="342900" lvl="0" indent="-215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  <a:p>
            <a:pPr marL="342900" lvl="0" indent="-215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  <a:p>
            <a:pPr marL="342900" lvl="0" indent="-215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</p:txBody>
      </p:sp>
      <p:sp>
        <p:nvSpPr>
          <p:cNvPr id="118" name="Google Shape;118;p3"/>
          <p:cNvSpPr txBox="1">
            <a:spLocks noGrp="1"/>
          </p:cNvSpPr>
          <p:nvPr>
            <p:ph type="title"/>
          </p:nvPr>
        </p:nvSpPr>
        <p:spPr>
          <a:xfrm>
            <a:off x="683568" y="173001"/>
            <a:ext cx="8460432" cy="277539"/>
          </a:xfrm>
          <a:prstGeom prst="rect">
            <a:avLst/>
          </a:prstGeom>
          <a:solidFill>
            <a:srgbClr val="0B61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es-ES" spc="700" dirty="0" err="1">
                <a:solidFill>
                  <a:schemeClr val="bg1"/>
                </a:solidFill>
              </a:rPr>
              <a:t>Index</a:t>
            </a:r>
            <a:endParaRPr spc="700" dirty="0">
              <a:solidFill>
                <a:schemeClr val="bg1"/>
              </a:solidFill>
            </a:endParaRPr>
          </a:p>
        </p:txBody>
      </p:sp>
      <p:pic>
        <p:nvPicPr>
          <p:cNvPr id="119" name="Google Shape;119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727150"/>
            <a:ext cx="7172850" cy="36055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3"/>
          <p:cNvSpPr txBox="1">
            <a:spLocks noGrp="1"/>
          </p:cNvSpPr>
          <p:nvPr>
            <p:ph type="title"/>
          </p:nvPr>
        </p:nvSpPr>
        <p:spPr>
          <a:xfrm>
            <a:off x="-48375" y="4771750"/>
            <a:ext cx="7385400" cy="4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#CMEMS4BlackSea                                           CMEMS Regional Training Workshop for</a:t>
            </a:r>
            <a:r>
              <a:rPr lang="es-ES" sz="1100" b="1">
                <a:solidFill>
                  <a:srgbClr val="FFFFFF"/>
                </a:solidFill>
                <a:highlight>
                  <a:srgbClr val="DE9B96"/>
                </a:highlight>
              </a:rPr>
              <a:t> Black Sea Region</a:t>
            </a: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 | 19 May - Online session</a:t>
            </a:r>
            <a:endParaRPr sz="1100">
              <a:solidFill>
                <a:srgbClr val="FFFFFF"/>
              </a:solidFill>
              <a:highlight>
                <a:srgbClr val="DE9B96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endParaRPr sz="1100" b="1">
              <a:solidFill>
                <a:srgbClr val="FFFFFF"/>
              </a:solidFill>
              <a:highlight>
                <a:srgbClr val="DE9B96"/>
              </a:highlight>
            </a:endParaRPr>
          </a:p>
        </p:txBody>
      </p:sp>
      <p:pic>
        <p:nvPicPr>
          <p:cNvPr id="6" name="Picture 2" descr="CMEMS TAC INSITU">
            <a:extLst>
              <a:ext uri="{FF2B5EF4-FFF2-40B4-BE49-F238E27FC236}">
                <a16:creationId xmlns:a16="http://schemas.microsoft.com/office/drawing/2014/main" xmlns="" id="{97B5A9D7-0191-4506-8452-EB73D5605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336" y="939814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"/>
          <p:cNvSpPr txBox="1">
            <a:spLocks noGrp="1"/>
          </p:cNvSpPr>
          <p:nvPr>
            <p:ph type="title"/>
          </p:nvPr>
        </p:nvSpPr>
        <p:spPr>
          <a:xfrm>
            <a:off x="683568" y="173001"/>
            <a:ext cx="8460432" cy="277539"/>
          </a:xfrm>
          <a:prstGeom prst="rect">
            <a:avLst/>
          </a:prstGeom>
          <a:solidFill>
            <a:srgbClr val="0B61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s-ES" spc="700" dirty="0">
                <a:solidFill>
                  <a:schemeClr val="bg1"/>
                </a:solidFill>
              </a:rPr>
              <a:t>In situ </a:t>
            </a:r>
            <a:r>
              <a:rPr lang="en-US" spc="700" dirty="0">
                <a:solidFill>
                  <a:schemeClr val="bg1"/>
                </a:solidFill>
              </a:rPr>
              <a:t>data</a:t>
            </a:r>
            <a:endParaRPr spc="700" dirty="0">
              <a:solidFill>
                <a:schemeClr val="bg1"/>
              </a:solidFill>
            </a:endParaRPr>
          </a:p>
        </p:txBody>
      </p:sp>
      <p:pic>
        <p:nvPicPr>
          <p:cNvPr id="119" name="Google Shape;119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727150"/>
            <a:ext cx="7172850" cy="36055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3"/>
          <p:cNvSpPr txBox="1">
            <a:spLocks noGrp="1"/>
          </p:cNvSpPr>
          <p:nvPr>
            <p:ph type="title"/>
          </p:nvPr>
        </p:nvSpPr>
        <p:spPr>
          <a:xfrm>
            <a:off x="-48375" y="4771750"/>
            <a:ext cx="7385400" cy="4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#CMEMS4BlackSea                                           CMEMS Regional Training Workshop for</a:t>
            </a:r>
            <a:r>
              <a:rPr lang="es-ES" sz="1100" b="1">
                <a:solidFill>
                  <a:srgbClr val="FFFFFF"/>
                </a:solidFill>
                <a:highlight>
                  <a:srgbClr val="DE9B96"/>
                </a:highlight>
              </a:rPr>
              <a:t> Black Sea Region</a:t>
            </a: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 | 19 May - Online session</a:t>
            </a:r>
            <a:endParaRPr sz="1100">
              <a:solidFill>
                <a:srgbClr val="FFFFFF"/>
              </a:solidFill>
              <a:highlight>
                <a:srgbClr val="DE9B96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endParaRPr sz="1100" b="1">
              <a:solidFill>
                <a:srgbClr val="FFFFFF"/>
              </a:solidFill>
              <a:highlight>
                <a:srgbClr val="DE9B96"/>
              </a:highlight>
            </a:endParaRPr>
          </a:p>
        </p:txBody>
      </p:sp>
      <p:pic>
        <p:nvPicPr>
          <p:cNvPr id="8" name="Marcador de posición de imagen 7">
            <a:extLst>
              <a:ext uri="{FF2B5EF4-FFF2-40B4-BE49-F238E27FC236}">
                <a16:creationId xmlns:a16="http://schemas.microsoft.com/office/drawing/2014/main" xmlns="" id="{C0928B58-897A-4A23-B053-D7068AF2E24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5000"/>
                    </a14:imgEffect>
                  </a14:imgLayer>
                </a14:imgProps>
              </a:ext>
            </a:extLst>
          </a:blip>
          <a:srcRect t="1695"/>
          <a:stretch/>
        </p:blipFill>
        <p:spPr>
          <a:xfrm>
            <a:off x="1395459" y="558746"/>
            <a:ext cx="7036650" cy="37293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sp>
        <p:nvSpPr>
          <p:cNvPr id="9" name="Sous-titre 2">
            <a:extLst>
              <a:ext uri="{FF2B5EF4-FFF2-40B4-BE49-F238E27FC236}">
                <a16:creationId xmlns:a16="http://schemas.microsoft.com/office/drawing/2014/main" xmlns="" id="{CD24BE95-DA51-4C99-B655-7DBFC7B6AC02}"/>
              </a:ext>
            </a:extLst>
          </p:cNvPr>
          <p:cNvSpPr txBox="1">
            <a:spLocks/>
          </p:cNvSpPr>
          <p:nvPr/>
        </p:nvSpPr>
        <p:spPr>
          <a:xfrm>
            <a:off x="1291343" y="4329040"/>
            <a:ext cx="7244881" cy="437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1900" smtClean="0">
                <a:solidFill>
                  <a:srgbClr val="404040"/>
                </a:solidFill>
              </a:rPr>
              <a:t>The ocean is complex… many processes are involved. </a:t>
            </a:r>
            <a:endParaRPr lang="en-GB" sz="1900" dirty="0"/>
          </a:p>
        </p:txBody>
      </p:sp>
    </p:spTree>
    <p:extLst>
      <p:ext uri="{BB962C8B-B14F-4D97-AF65-F5344CB8AC3E}">
        <p14:creationId xmlns:p14="http://schemas.microsoft.com/office/powerpoint/2010/main" val="126713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"/>
          <p:cNvSpPr txBox="1">
            <a:spLocks noGrp="1"/>
          </p:cNvSpPr>
          <p:nvPr>
            <p:ph type="title"/>
          </p:nvPr>
        </p:nvSpPr>
        <p:spPr>
          <a:xfrm>
            <a:off x="683568" y="173001"/>
            <a:ext cx="8460432" cy="277539"/>
          </a:xfrm>
          <a:prstGeom prst="rect">
            <a:avLst/>
          </a:prstGeom>
          <a:solidFill>
            <a:srgbClr val="0B61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s-ES" spc="700" dirty="0">
                <a:solidFill>
                  <a:schemeClr val="bg1"/>
                </a:solidFill>
              </a:rPr>
              <a:t>In situ </a:t>
            </a:r>
            <a:r>
              <a:rPr lang="es-ES" spc="700" dirty="0">
                <a:solidFill>
                  <a:schemeClr val="bg1"/>
                </a:solidFill>
              </a:rPr>
              <a:t>data : </a:t>
            </a:r>
            <a:r>
              <a:rPr lang="es-ES" spc="700" dirty="0" smtClean="0">
                <a:solidFill>
                  <a:schemeClr val="bg1"/>
                </a:solidFill>
              </a:rPr>
              <a:t>a </a:t>
            </a:r>
            <a:r>
              <a:rPr lang="es-ES" spc="700" dirty="0" err="1" smtClean="0">
                <a:solidFill>
                  <a:schemeClr val="bg1"/>
                </a:solidFill>
              </a:rPr>
              <a:t>multi-platform</a:t>
            </a:r>
            <a:r>
              <a:rPr lang="es-ES" spc="700" dirty="0" smtClean="0">
                <a:solidFill>
                  <a:schemeClr val="bg1"/>
                </a:solidFill>
              </a:rPr>
              <a:t> </a:t>
            </a:r>
            <a:r>
              <a:rPr lang="es-ES" spc="700" dirty="0" err="1" smtClean="0">
                <a:solidFill>
                  <a:schemeClr val="bg1"/>
                </a:solidFill>
              </a:rPr>
              <a:t>approach</a:t>
            </a:r>
            <a:endParaRPr spc="700" dirty="0">
              <a:solidFill>
                <a:schemeClr val="bg1"/>
              </a:solidFill>
            </a:endParaRPr>
          </a:p>
        </p:txBody>
      </p:sp>
      <p:pic>
        <p:nvPicPr>
          <p:cNvPr id="119" name="Google Shape;119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727150"/>
            <a:ext cx="7172850" cy="36055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3"/>
          <p:cNvSpPr txBox="1">
            <a:spLocks noGrp="1"/>
          </p:cNvSpPr>
          <p:nvPr>
            <p:ph type="title"/>
          </p:nvPr>
        </p:nvSpPr>
        <p:spPr>
          <a:xfrm>
            <a:off x="-48375" y="4771750"/>
            <a:ext cx="7385400" cy="4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#CMEMS4BlackSea                                           CMEMS Regional Training Workshop for</a:t>
            </a:r>
            <a:r>
              <a:rPr lang="es-ES" sz="1100" b="1">
                <a:solidFill>
                  <a:srgbClr val="FFFFFF"/>
                </a:solidFill>
                <a:highlight>
                  <a:srgbClr val="DE9B96"/>
                </a:highlight>
              </a:rPr>
              <a:t> Black Sea Region</a:t>
            </a: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 | 19 May - Online session</a:t>
            </a:r>
            <a:endParaRPr sz="1100">
              <a:solidFill>
                <a:srgbClr val="FFFFFF"/>
              </a:solidFill>
              <a:highlight>
                <a:srgbClr val="DE9B96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endParaRPr sz="1100" b="1">
              <a:solidFill>
                <a:srgbClr val="FFFFFF"/>
              </a:solidFill>
              <a:highlight>
                <a:srgbClr val="DE9B96"/>
              </a:highlight>
            </a:endParaRPr>
          </a:p>
        </p:txBody>
      </p:sp>
      <p:pic>
        <p:nvPicPr>
          <p:cNvPr id="31" name="Google Shape;136;p5" descr="Resultado de imagen de research vessel spai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3568" y="557172"/>
            <a:ext cx="1985290" cy="1049722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137;p5"/>
          <p:cNvSpPr/>
          <p:nvPr/>
        </p:nvSpPr>
        <p:spPr>
          <a:xfrm>
            <a:off x="107504" y="1019994"/>
            <a:ext cx="1339161" cy="1325015"/>
          </a:xfrm>
          <a:custGeom>
            <a:avLst/>
            <a:gdLst/>
            <a:ahLst/>
            <a:cxnLst/>
            <a:rect l="l" t="t" r="r" b="b"/>
            <a:pathLst>
              <a:path w="4904790" h="4333769" extrusionOk="0">
                <a:moveTo>
                  <a:pt x="1412122" y="0"/>
                </a:moveTo>
                <a:cubicBezTo>
                  <a:pt x="1412122" y="0"/>
                  <a:pt x="1412122" y="0"/>
                  <a:pt x="3492669" y="0"/>
                </a:cubicBezTo>
                <a:cubicBezTo>
                  <a:pt x="3622985" y="0"/>
                  <a:pt x="3748806" y="71633"/>
                  <a:pt x="3811717" y="188036"/>
                </a:cubicBezTo>
                <a:cubicBezTo>
                  <a:pt x="3811717" y="188036"/>
                  <a:pt x="3811717" y="188036"/>
                  <a:pt x="4854237" y="1983326"/>
                </a:cubicBezTo>
                <a:cubicBezTo>
                  <a:pt x="4921642" y="2095252"/>
                  <a:pt x="4921642" y="2238517"/>
                  <a:pt x="4854237" y="2350443"/>
                </a:cubicBezTo>
                <a:cubicBezTo>
                  <a:pt x="4854237" y="2350443"/>
                  <a:pt x="4854237" y="2350443"/>
                  <a:pt x="3811717" y="4145734"/>
                </a:cubicBezTo>
                <a:cubicBezTo>
                  <a:pt x="3748806" y="4262137"/>
                  <a:pt x="3622985" y="4333769"/>
                  <a:pt x="3492669" y="4333769"/>
                </a:cubicBezTo>
                <a:cubicBezTo>
                  <a:pt x="3492669" y="4333769"/>
                  <a:pt x="3492669" y="4333769"/>
                  <a:pt x="1412122" y="4333769"/>
                </a:cubicBezTo>
                <a:cubicBezTo>
                  <a:pt x="1277313" y="4333769"/>
                  <a:pt x="1155985" y="4262137"/>
                  <a:pt x="1088581" y="4145734"/>
                </a:cubicBezTo>
                <a:cubicBezTo>
                  <a:pt x="1088581" y="4145734"/>
                  <a:pt x="1088581" y="4145734"/>
                  <a:pt x="50554" y="2350443"/>
                </a:cubicBezTo>
                <a:cubicBezTo>
                  <a:pt x="-16851" y="2238517"/>
                  <a:pt x="-16851" y="2095252"/>
                  <a:pt x="50554" y="1983326"/>
                </a:cubicBezTo>
                <a:cubicBezTo>
                  <a:pt x="50554" y="1983326"/>
                  <a:pt x="50554" y="1983326"/>
                  <a:pt x="1088581" y="188036"/>
                </a:cubicBezTo>
                <a:cubicBezTo>
                  <a:pt x="1155985" y="71633"/>
                  <a:pt x="1277313" y="0"/>
                  <a:pt x="1412122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B5B5B"/>
              </a:buClr>
              <a:buSzPts val="1200"/>
              <a:buFont typeface="Arial"/>
              <a:buNone/>
            </a:pPr>
            <a:endParaRPr sz="1200" b="0" i="1" u="none" strike="noStrike" cap="none">
              <a:solidFill>
                <a:srgbClr val="5B5B5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3" name="Google Shape;138;p5" descr="Gliders 101 | Ocean Observatories Initiativ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985109" y="491530"/>
            <a:ext cx="1672890" cy="1253053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139;p5"/>
          <p:cNvSpPr/>
          <p:nvPr/>
        </p:nvSpPr>
        <p:spPr>
          <a:xfrm>
            <a:off x="3817455" y="1194046"/>
            <a:ext cx="1427005" cy="1260872"/>
          </a:xfrm>
          <a:custGeom>
            <a:avLst/>
            <a:gdLst/>
            <a:ahLst/>
            <a:cxnLst/>
            <a:rect l="l" t="t" r="r" b="b"/>
            <a:pathLst>
              <a:path w="4904790" h="4333769" extrusionOk="0">
                <a:moveTo>
                  <a:pt x="1412122" y="0"/>
                </a:moveTo>
                <a:cubicBezTo>
                  <a:pt x="1412122" y="0"/>
                  <a:pt x="1412122" y="0"/>
                  <a:pt x="3492669" y="0"/>
                </a:cubicBezTo>
                <a:cubicBezTo>
                  <a:pt x="3622985" y="0"/>
                  <a:pt x="3748806" y="71633"/>
                  <a:pt x="3811717" y="188036"/>
                </a:cubicBezTo>
                <a:cubicBezTo>
                  <a:pt x="3811717" y="188036"/>
                  <a:pt x="3811717" y="188036"/>
                  <a:pt x="4854237" y="1983326"/>
                </a:cubicBezTo>
                <a:cubicBezTo>
                  <a:pt x="4921642" y="2095252"/>
                  <a:pt x="4921642" y="2238517"/>
                  <a:pt x="4854237" y="2350443"/>
                </a:cubicBezTo>
                <a:cubicBezTo>
                  <a:pt x="4854237" y="2350443"/>
                  <a:pt x="4854237" y="2350443"/>
                  <a:pt x="3811717" y="4145734"/>
                </a:cubicBezTo>
                <a:cubicBezTo>
                  <a:pt x="3748806" y="4262137"/>
                  <a:pt x="3622985" y="4333769"/>
                  <a:pt x="3492669" y="4333769"/>
                </a:cubicBezTo>
                <a:cubicBezTo>
                  <a:pt x="3492669" y="4333769"/>
                  <a:pt x="3492669" y="4333769"/>
                  <a:pt x="1412122" y="4333769"/>
                </a:cubicBezTo>
                <a:cubicBezTo>
                  <a:pt x="1277313" y="4333769"/>
                  <a:pt x="1155985" y="4262137"/>
                  <a:pt x="1088581" y="4145734"/>
                </a:cubicBezTo>
                <a:cubicBezTo>
                  <a:pt x="1088581" y="4145734"/>
                  <a:pt x="1088581" y="4145734"/>
                  <a:pt x="50554" y="2350443"/>
                </a:cubicBezTo>
                <a:cubicBezTo>
                  <a:pt x="-16851" y="2238517"/>
                  <a:pt x="-16851" y="2095252"/>
                  <a:pt x="50554" y="1983326"/>
                </a:cubicBezTo>
                <a:cubicBezTo>
                  <a:pt x="50554" y="1983326"/>
                  <a:pt x="50554" y="1983326"/>
                  <a:pt x="1088581" y="188036"/>
                </a:cubicBezTo>
                <a:cubicBezTo>
                  <a:pt x="1155985" y="71633"/>
                  <a:pt x="1277313" y="0"/>
                  <a:pt x="1412122" y="0"/>
                </a:cubicBez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B5B5B"/>
              </a:buClr>
              <a:buSzPts val="1200"/>
              <a:buFont typeface="Arial"/>
              <a:buNone/>
            </a:pPr>
            <a:endParaRPr sz="1200" b="0" i="1" u="none" strike="noStrike" cap="none">
              <a:solidFill>
                <a:srgbClr val="5B5B5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5" name="Google Shape;140;p5" descr="How Argo Floats Work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628510" y="2891499"/>
            <a:ext cx="2466975" cy="184785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141;p5"/>
          <p:cNvSpPr/>
          <p:nvPr/>
        </p:nvSpPr>
        <p:spPr>
          <a:xfrm>
            <a:off x="6191015" y="3507854"/>
            <a:ext cx="1427005" cy="1260872"/>
          </a:xfrm>
          <a:custGeom>
            <a:avLst/>
            <a:gdLst/>
            <a:ahLst/>
            <a:cxnLst/>
            <a:rect l="l" t="t" r="r" b="b"/>
            <a:pathLst>
              <a:path w="4904790" h="4333769" extrusionOk="0">
                <a:moveTo>
                  <a:pt x="1412122" y="0"/>
                </a:moveTo>
                <a:cubicBezTo>
                  <a:pt x="1412122" y="0"/>
                  <a:pt x="1412122" y="0"/>
                  <a:pt x="3492669" y="0"/>
                </a:cubicBezTo>
                <a:cubicBezTo>
                  <a:pt x="3622985" y="0"/>
                  <a:pt x="3748806" y="71633"/>
                  <a:pt x="3811717" y="188036"/>
                </a:cubicBezTo>
                <a:cubicBezTo>
                  <a:pt x="3811717" y="188036"/>
                  <a:pt x="3811717" y="188036"/>
                  <a:pt x="4854237" y="1983326"/>
                </a:cubicBezTo>
                <a:cubicBezTo>
                  <a:pt x="4921642" y="2095252"/>
                  <a:pt x="4921642" y="2238517"/>
                  <a:pt x="4854237" y="2350443"/>
                </a:cubicBezTo>
                <a:cubicBezTo>
                  <a:pt x="4854237" y="2350443"/>
                  <a:pt x="4854237" y="2350443"/>
                  <a:pt x="3811717" y="4145734"/>
                </a:cubicBezTo>
                <a:cubicBezTo>
                  <a:pt x="3748806" y="4262137"/>
                  <a:pt x="3622985" y="4333769"/>
                  <a:pt x="3492669" y="4333769"/>
                </a:cubicBezTo>
                <a:cubicBezTo>
                  <a:pt x="3492669" y="4333769"/>
                  <a:pt x="3492669" y="4333769"/>
                  <a:pt x="1412122" y="4333769"/>
                </a:cubicBezTo>
                <a:cubicBezTo>
                  <a:pt x="1277313" y="4333769"/>
                  <a:pt x="1155985" y="4262137"/>
                  <a:pt x="1088581" y="4145734"/>
                </a:cubicBezTo>
                <a:cubicBezTo>
                  <a:pt x="1088581" y="4145734"/>
                  <a:pt x="1088581" y="4145734"/>
                  <a:pt x="50554" y="2350443"/>
                </a:cubicBezTo>
                <a:cubicBezTo>
                  <a:pt x="-16851" y="2238517"/>
                  <a:pt x="-16851" y="2095252"/>
                  <a:pt x="50554" y="1983326"/>
                </a:cubicBezTo>
                <a:cubicBezTo>
                  <a:pt x="50554" y="1983326"/>
                  <a:pt x="50554" y="1983326"/>
                  <a:pt x="1088581" y="188036"/>
                </a:cubicBezTo>
                <a:cubicBezTo>
                  <a:pt x="1155985" y="71633"/>
                  <a:pt x="1277313" y="0"/>
                  <a:pt x="1412122" y="0"/>
                </a:cubicBez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B5B5B"/>
              </a:buClr>
              <a:buSzPts val="1200"/>
              <a:buFont typeface="Arial"/>
              <a:buNone/>
            </a:pPr>
            <a:endParaRPr sz="1200" b="0" i="1" u="none" strike="noStrike" cap="none">
              <a:solidFill>
                <a:srgbClr val="5B5B5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7" name="Google Shape;142;p5" descr="Drifter (floating device) - Wikipedia"/>
          <p:cNvPicPr preferRelativeResize="0"/>
          <p:nvPr/>
        </p:nvPicPr>
        <p:blipFill rotWithShape="1">
          <a:blip r:embed="rId10">
            <a:alphaModFix/>
          </a:blip>
          <a:srcRect l="12403" t="24801" r="13426" b="10832"/>
          <a:stretch/>
        </p:blipFill>
        <p:spPr>
          <a:xfrm>
            <a:off x="369185" y="3333277"/>
            <a:ext cx="1855916" cy="139526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143;p5"/>
          <p:cNvSpPr/>
          <p:nvPr/>
        </p:nvSpPr>
        <p:spPr>
          <a:xfrm>
            <a:off x="1601065" y="3474960"/>
            <a:ext cx="1416587" cy="1251667"/>
          </a:xfrm>
          <a:custGeom>
            <a:avLst/>
            <a:gdLst/>
            <a:ahLst/>
            <a:cxnLst/>
            <a:rect l="l" t="t" r="r" b="b"/>
            <a:pathLst>
              <a:path w="4904790" h="4333769" extrusionOk="0">
                <a:moveTo>
                  <a:pt x="1412122" y="0"/>
                </a:moveTo>
                <a:cubicBezTo>
                  <a:pt x="1412122" y="0"/>
                  <a:pt x="1412122" y="0"/>
                  <a:pt x="3492669" y="0"/>
                </a:cubicBezTo>
                <a:cubicBezTo>
                  <a:pt x="3622985" y="0"/>
                  <a:pt x="3748806" y="71633"/>
                  <a:pt x="3811717" y="188036"/>
                </a:cubicBezTo>
                <a:cubicBezTo>
                  <a:pt x="3811717" y="188036"/>
                  <a:pt x="3811717" y="188036"/>
                  <a:pt x="4854237" y="1983326"/>
                </a:cubicBezTo>
                <a:cubicBezTo>
                  <a:pt x="4921642" y="2095252"/>
                  <a:pt x="4921642" y="2238517"/>
                  <a:pt x="4854237" y="2350443"/>
                </a:cubicBezTo>
                <a:cubicBezTo>
                  <a:pt x="4854237" y="2350443"/>
                  <a:pt x="4854237" y="2350443"/>
                  <a:pt x="3811717" y="4145734"/>
                </a:cubicBezTo>
                <a:cubicBezTo>
                  <a:pt x="3748806" y="4262137"/>
                  <a:pt x="3622985" y="4333769"/>
                  <a:pt x="3492669" y="4333769"/>
                </a:cubicBezTo>
                <a:cubicBezTo>
                  <a:pt x="3492669" y="4333769"/>
                  <a:pt x="3492669" y="4333769"/>
                  <a:pt x="1412122" y="4333769"/>
                </a:cubicBezTo>
                <a:cubicBezTo>
                  <a:pt x="1277313" y="4333769"/>
                  <a:pt x="1155985" y="4262137"/>
                  <a:pt x="1088581" y="4145734"/>
                </a:cubicBezTo>
                <a:cubicBezTo>
                  <a:pt x="1088581" y="4145734"/>
                  <a:pt x="1088581" y="4145734"/>
                  <a:pt x="50554" y="2350443"/>
                </a:cubicBezTo>
                <a:cubicBezTo>
                  <a:pt x="-16851" y="2238517"/>
                  <a:pt x="-16851" y="2095252"/>
                  <a:pt x="50554" y="1983326"/>
                </a:cubicBezTo>
                <a:cubicBezTo>
                  <a:pt x="50554" y="1983326"/>
                  <a:pt x="50554" y="1983326"/>
                  <a:pt x="1088581" y="188036"/>
                </a:cubicBezTo>
                <a:cubicBezTo>
                  <a:pt x="1155985" y="71633"/>
                  <a:pt x="1277313" y="0"/>
                  <a:pt x="1412122" y="0"/>
                </a:cubicBez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B5B5B"/>
              </a:buClr>
              <a:buSzPts val="1200"/>
              <a:buFont typeface="Arial"/>
              <a:buNone/>
            </a:pPr>
            <a:endParaRPr sz="1200" b="0" i="1" u="none" strike="noStrike" cap="none">
              <a:solidFill>
                <a:srgbClr val="5B5B5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9" name="Google Shape;144;p5" descr="La Red de Boyas de Puertos del Estado registra máximos históricos ..."/>
          <p:cNvPicPr preferRelativeResize="0"/>
          <p:nvPr/>
        </p:nvPicPr>
        <p:blipFill rotWithShape="1">
          <a:blip r:embed="rId12">
            <a:alphaModFix/>
          </a:blip>
          <a:srcRect l="27599" r="24168"/>
          <a:stretch/>
        </p:blipFill>
        <p:spPr>
          <a:xfrm>
            <a:off x="6452243" y="545451"/>
            <a:ext cx="1584993" cy="1847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145;p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876876" y="545450"/>
            <a:ext cx="1224611" cy="1847851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146;p5"/>
          <p:cNvSpPr/>
          <p:nvPr/>
        </p:nvSpPr>
        <p:spPr>
          <a:xfrm>
            <a:off x="5298109" y="491530"/>
            <a:ext cx="1594669" cy="1409017"/>
          </a:xfrm>
          <a:custGeom>
            <a:avLst/>
            <a:gdLst/>
            <a:ahLst/>
            <a:cxnLst/>
            <a:rect l="l" t="t" r="r" b="b"/>
            <a:pathLst>
              <a:path w="4904790" h="4333769" extrusionOk="0">
                <a:moveTo>
                  <a:pt x="1412122" y="0"/>
                </a:moveTo>
                <a:cubicBezTo>
                  <a:pt x="1412122" y="0"/>
                  <a:pt x="1412122" y="0"/>
                  <a:pt x="3492669" y="0"/>
                </a:cubicBezTo>
                <a:cubicBezTo>
                  <a:pt x="3622985" y="0"/>
                  <a:pt x="3748806" y="71633"/>
                  <a:pt x="3811717" y="188036"/>
                </a:cubicBezTo>
                <a:cubicBezTo>
                  <a:pt x="3811717" y="188036"/>
                  <a:pt x="3811717" y="188036"/>
                  <a:pt x="4854237" y="1983326"/>
                </a:cubicBezTo>
                <a:cubicBezTo>
                  <a:pt x="4921642" y="2095252"/>
                  <a:pt x="4921642" y="2238517"/>
                  <a:pt x="4854237" y="2350443"/>
                </a:cubicBezTo>
                <a:cubicBezTo>
                  <a:pt x="4854237" y="2350443"/>
                  <a:pt x="4854237" y="2350443"/>
                  <a:pt x="3811717" y="4145734"/>
                </a:cubicBezTo>
                <a:cubicBezTo>
                  <a:pt x="3748806" y="4262137"/>
                  <a:pt x="3622985" y="4333769"/>
                  <a:pt x="3492669" y="4333769"/>
                </a:cubicBezTo>
                <a:cubicBezTo>
                  <a:pt x="3492669" y="4333769"/>
                  <a:pt x="3492669" y="4333769"/>
                  <a:pt x="1412122" y="4333769"/>
                </a:cubicBezTo>
                <a:cubicBezTo>
                  <a:pt x="1277313" y="4333769"/>
                  <a:pt x="1155985" y="4262137"/>
                  <a:pt x="1088581" y="4145734"/>
                </a:cubicBezTo>
                <a:cubicBezTo>
                  <a:pt x="1088581" y="4145734"/>
                  <a:pt x="1088581" y="4145734"/>
                  <a:pt x="50554" y="2350443"/>
                </a:cubicBezTo>
                <a:cubicBezTo>
                  <a:pt x="-16851" y="2238517"/>
                  <a:pt x="-16851" y="2095252"/>
                  <a:pt x="50554" y="1983326"/>
                </a:cubicBezTo>
                <a:cubicBezTo>
                  <a:pt x="50554" y="1983326"/>
                  <a:pt x="50554" y="1983326"/>
                  <a:pt x="1088581" y="188036"/>
                </a:cubicBezTo>
                <a:cubicBezTo>
                  <a:pt x="1155985" y="71633"/>
                  <a:pt x="1277313" y="0"/>
                  <a:pt x="1412122" y="0"/>
                </a:cubicBez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/>
            </a:stretch>
          </a:blip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B5B5B"/>
              </a:buClr>
              <a:buSzPts val="1200"/>
              <a:buFont typeface="Arial"/>
              <a:buNone/>
            </a:pPr>
            <a:endParaRPr sz="1200" b="0" i="1" u="none" strike="noStrike" cap="none">
              <a:solidFill>
                <a:srgbClr val="5B5B5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2" name="Google Shape;147;p5" descr="Radares de alta frecuencia: una tecnología clave para el ...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540686" y="1765249"/>
            <a:ext cx="1766687" cy="1325015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148;p5"/>
          <p:cNvSpPr/>
          <p:nvPr/>
        </p:nvSpPr>
        <p:spPr>
          <a:xfrm>
            <a:off x="2193623" y="1792411"/>
            <a:ext cx="1499599" cy="1325015"/>
          </a:xfrm>
          <a:custGeom>
            <a:avLst/>
            <a:gdLst/>
            <a:ahLst/>
            <a:cxnLst/>
            <a:rect l="l" t="t" r="r" b="b"/>
            <a:pathLst>
              <a:path w="4904790" h="4333769" extrusionOk="0">
                <a:moveTo>
                  <a:pt x="1412122" y="0"/>
                </a:moveTo>
                <a:cubicBezTo>
                  <a:pt x="1412122" y="0"/>
                  <a:pt x="1412122" y="0"/>
                  <a:pt x="3492669" y="0"/>
                </a:cubicBezTo>
                <a:cubicBezTo>
                  <a:pt x="3622985" y="0"/>
                  <a:pt x="3748806" y="71633"/>
                  <a:pt x="3811717" y="188036"/>
                </a:cubicBezTo>
                <a:cubicBezTo>
                  <a:pt x="3811717" y="188036"/>
                  <a:pt x="3811717" y="188036"/>
                  <a:pt x="4854237" y="1983326"/>
                </a:cubicBezTo>
                <a:cubicBezTo>
                  <a:pt x="4921642" y="2095252"/>
                  <a:pt x="4921642" y="2238517"/>
                  <a:pt x="4854237" y="2350443"/>
                </a:cubicBezTo>
                <a:cubicBezTo>
                  <a:pt x="4854237" y="2350443"/>
                  <a:pt x="4854237" y="2350443"/>
                  <a:pt x="3811717" y="4145734"/>
                </a:cubicBezTo>
                <a:cubicBezTo>
                  <a:pt x="3748806" y="4262137"/>
                  <a:pt x="3622985" y="4333769"/>
                  <a:pt x="3492669" y="4333769"/>
                </a:cubicBezTo>
                <a:cubicBezTo>
                  <a:pt x="3492669" y="4333769"/>
                  <a:pt x="3492669" y="4333769"/>
                  <a:pt x="1412122" y="4333769"/>
                </a:cubicBezTo>
                <a:cubicBezTo>
                  <a:pt x="1277313" y="4333769"/>
                  <a:pt x="1155985" y="4262137"/>
                  <a:pt x="1088581" y="4145734"/>
                </a:cubicBezTo>
                <a:cubicBezTo>
                  <a:pt x="1088581" y="4145734"/>
                  <a:pt x="1088581" y="4145734"/>
                  <a:pt x="50554" y="2350443"/>
                </a:cubicBezTo>
                <a:cubicBezTo>
                  <a:pt x="-16851" y="2238517"/>
                  <a:pt x="-16851" y="2095252"/>
                  <a:pt x="50554" y="1983326"/>
                </a:cubicBezTo>
                <a:cubicBezTo>
                  <a:pt x="50554" y="1983326"/>
                  <a:pt x="50554" y="1983326"/>
                  <a:pt x="1088581" y="188036"/>
                </a:cubicBezTo>
                <a:cubicBezTo>
                  <a:pt x="1155985" y="71633"/>
                  <a:pt x="1277313" y="0"/>
                  <a:pt x="1412122" y="0"/>
                </a:cubicBez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/>
            </a:stretch>
          </a:blip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B5B5B"/>
              </a:buClr>
              <a:buSzPts val="1200"/>
              <a:buFont typeface="Arial"/>
              <a:buNone/>
            </a:pPr>
            <a:endParaRPr sz="1200" b="0" i="1" u="none" strike="noStrike" cap="none">
              <a:solidFill>
                <a:srgbClr val="5B5B5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4" name="Google Shape;149;p5" descr="Saildrone: Redefining Ocean Data Collection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4053481" y="3791609"/>
            <a:ext cx="1678329" cy="94406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150;p5"/>
          <p:cNvSpPr/>
          <p:nvPr/>
        </p:nvSpPr>
        <p:spPr>
          <a:xfrm>
            <a:off x="3307373" y="3474959"/>
            <a:ext cx="1416587" cy="1251667"/>
          </a:xfrm>
          <a:custGeom>
            <a:avLst/>
            <a:gdLst/>
            <a:ahLst/>
            <a:cxnLst/>
            <a:rect l="l" t="t" r="r" b="b"/>
            <a:pathLst>
              <a:path w="4904790" h="4333769" extrusionOk="0">
                <a:moveTo>
                  <a:pt x="1412122" y="0"/>
                </a:moveTo>
                <a:cubicBezTo>
                  <a:pt x="1412122" y="0"/>
                  <a:pt x="1412122" y="0"/>
                  <a:pt x="3492669" y="0"/>
                </a:cubicBezTo>
                <a:cubicBezTo>
                  <a:pt x="3622985" y="0"/>
                  <a:pt x="3748806" y="71633"/>
                  <a:pt x="3811717" y="188036"/>
                </a:cubicBezTo>
                <a:cubicBezTo>
                  <a:pt x="3811717" y="188036"/>
                  <a:pt x="3811717" y="188036"/>
                  <a:pt x="4854237" y="1983326"/>
                </a:cubicBezTo>
                <a:cubicBezTo>
                  <a:pt x="4921642" y="2095252"/>
                  <a:pt x="4921642" y="2238517"/>
                  <a:pt x="4854237" y="2350443"/>
                </a:cubicBezTo>
                <a:cubicBezTo>
                  <a:pt x="4854237" y="2350443"/>
                  <a:pt x="4854237" y="2350443"/>
                  <a:pt x="3811717" y="4145734"/>
                </a:cubicBezTo>
                <a:cubicBezTo>
                  <a:pt x="3748806" y="4262137"/>
                  <a:pt x="3622985" y="4333769"/>
                  <a:pt x="3492669" y="4333769"/>
                </a:cubicBezTo>
                <a:cubicBezTo>
                  <a:pt x="3492669" y="4333769"/>
                  <a:pt x="3492669" y="4333769"/>
                  <a:pt x="1412122" y="4333769"/>
                </a:cubicBezTo>
                <a:cubicBezTo>
                  <a:pt x="1277313" y="4333769"/>
                  <a:pt x="1155985" y="4262137"/>
                  <a:pt x="1088581" y="4145734"/>
                </a:cubicBezTo>
                <a:cubicBezTo>
                  <a:pt x="1088581" y="4145734"/>
                  <a:pt x="1088581" y="4145734"/>
                  <a:pt x="50554" y="2350443"/>
                </a:cubicBezTo>
                <a:cubicBezTo>
                  <a:pt x="-16851" y="2238517"/>
                  <a:pt x="-16851" y="2095252"/>
                  <a:pt x="50554" y="1983326"/>
                </a:cubicBezTo>
                <a:cubicBezTo>
                  <a:pt x="50554" y="1983326"/>
                  <a:pt x="50554" y="1983326"/>
                  <a:pt x="1088581" y="188036"/>
                </a:cubicBezTo>
                <a:cubicBezTo>
                  <a:pt x="1155985" y="71633"/>
                  <a:pt x="1277313" y="0"/>
                  <a:pt x="1412122" y="0"/>
                </a:cubicBez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/>
            </a:stretch>
          </a:blip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B5B5B"/>
              </a:buClr>
              <a:buSzPts val="1200"/>
              <a:buFont typeface="Arial"/>
              <a:buNone/>
            </a:pPr>
            <a:endParaRPr sz="1200" b="0" i="1" u="none" strike="noStrike" cap="none">
              <a:solidFill>
                <a:srgbClr val="5B5B5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6" name="Google Shape;151;p5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5422346" y="2088856"/>
            <a:ext cx="960886" cy="133336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152;p5"/>
          <p:cNvSpPr/>
          <p:nvPr/>
        </p:nvSpPr>
        <p:spPr>
          <a:xfrm>
            <a:off x="4389645" y="2571750"/>
            <a:ext cx="1281479" cy="1132288"/>
          </a:xfrm>
          <a:custGeom>
            <a:avLst/>
            <a:gdLst/>
            <a:ahLst/>
            <a:cxnLst/>
            <a:rect l="l" t="t" r="r" b="b"/>
            <a:pathLst>
              <a:path w="4904790" h="4333769" extrusionOk="0">
                <a:moveTo>
                  <a:pt x="1412122" y="0"/>
                </a:moveTo>
                <a:cubicBezTo>
                  <a:pt x="1412122" y="0"/>
                  <a:pt x="1412122" y="0"/>
                  <a:pt x="3492669" y="0"/>
                </a:cubicBezTo>
                <a:cubicBezTo>
                  <a:pt x="3622985" y="0"/>
                  <a:pt x="3748806" y="71633"/>
                  <a:pt x="3811717" y="188036"/>
                </a:cubicBezTo>
                <a:cubicBezTo>
                  <a:pt x="3811717" y="188036"/>
                  <a:pt x="3811717" y="188036"/>
                  <a:pt x="4854237" y="1983326"/>
                </a:cubicBezTo>
                <a:cubicBezTo>
                  <a:pt x="4921642" y="2095252"/>
                  <a:pt x="4921642" y="2238517"/>
                  <a:pt x="4854237" y="2350443"/>
                </a:cubicBezTo>
                <a:cubicBezTo>
                  <a:pt x="4854237" y="2350443"/>
                  <a:pt x="4854237" y="2350443"/>
                  <a:pt x="3811717" y="4145734"/>
                </a:cubicBezTo>
                <a:cubicBezTo>
                  <a:pt x="3748806" y="4262137"/>
                  <a:pt x="3622985" y="4333769"/>
                  <a:pt x="3492669" y="4333769"/>
                </a:cubicBezTo>
                <a:cubicBezTo>
                  <a:pt x="3492669" y="4333769"/>
                  <a:pt x="3492669" y="4333769"/>
                  <a:pt x="1412122" y="4333769"/>
                </a:cubicBezTo>
                <a:cubicBezTo>
                  <a:pt x="1277313" y="4333769"/>
                  <a:pt x="1155985" y="4262137"/>
                  <a:pt x="1088581" y="4145734"/>
                </a:cubicBezTo>
                <a:cubicBezTo>
                  <a:pt x="1088581" y="4145734"/>
                  <a:pt x="1088581" y="4145734"/>
                  <a:pt x="50554" y="2350443"/>
                </a:cubicBezTo>
                <a:cubicBezTo>
                  <a:pt x="-16851" y="2238517"/>
                  <a:pt x="-16851" y="2095252"/>
                  <a:pt x="50554" y="1983326"/>
                </a:cubicBezTo>
                <a:cubicBezTo>
                  <a:pt x="50554" y="1983326"/>
                  <a:pt x="50554" y="1983326"/>
                  <a:pt x="1088581" y="188036"/>
                </a:cubicBezTo>
                <a:cubicBezTo>
                  <a:pt x="1155985" y="71633"/>
                  <a:pt x="1277313" y="0"/>
                  <a:pt x="1412122" y="0"/>
                </a:cubicBezTo>
                <a:close/>
              </a:path>
            </a:pathLst>
          </a:custGeom>
          <a:blipFill rotWithShape="1">
            <a:blip r:embed="rId20">
              <a:alphaModFix/>
            </a:blip>
            <a:stretch>
              <a:fillRect/>
            </a:stretch>
          </a:blip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B5B5B"/>
              </a:buClr>
              <a:buSzPts val="1200"/>
              <a:buFont typeface="Arial"/>
              <a:buNone/>
            </a:pPr>
            <a:endParaRPr sz="1200" b="0" i="1" u="none" strike="noStrike" cap="none">
              <a:solidFill>
                <a:srgbClr val="5B5B5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8" name="Google Shape;153;p5"/>
          <p:cNvSpPr txBox="1"/>
          <p:nvPr/>
        </p:nvSpPr>
        <p:spPr>
          <a:xfrm>
            <a:off x="1387772" y="1313169"/>
            <a:ext cx="88309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vessels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154;p5"/>
          <p:cNvSpPr txBox="1"/>
          <p:nvPr/>
        </p:nvSpPr>
        <p:spPr>
          <a:xfrm>
            <a:off x="2964238" y="1393619"/>
            <a:ext cx="88309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gliders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155;p5"/>
          <p:cNvSpPr txBox="1"/>
          <p:nvPr/>
        </p:nvSpPr>
        <p:spPr>
          <a:xfrm>
            <a:off x="6404537" y="2058424"/>
            <a:ext cx="113282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moorings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156;p5"/>
          <p:cNvSpPr txBox="1"/>
          <p:nvPr/>
        </p:nvSpPr>
        <p:spPr>
          <a:xfrm>
            <a:off x="5526663" y="2814728"/>
            <a:ext cx="88309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ADCP vessels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157;p5"/>
          <p:cNvSpPr txBox="1"/>
          <p:nvPr/>
        </p:nvSpPr>
        <p:spPr>
          <a:xfrm>
            <a:off x="8237627" y="4080295"/>
            <a:ext cx="88309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ARGO floats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158;p5"/>
          <p:cNvSpPr txBox="1"/>
          <p:nvPr/>
        </p:nvSpPr>
        <p:spPr>
          <a:xfrm>
            <a:off x="1459288" y="2781006"/>
            <a:ext cx="116849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HF Radars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159;p5"/>
          <p:cNvSpPr txBox="1"/>
          <p:nvPr/>
        </p:nvSpPr>
        <p:spPr>
          <a:xfrm>
            <a:off x="360479" y="3288925"/>
            <a:ext cx="89746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drifters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42054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7"/>
          <p:cNvSpPr txBox="1">
            <a:spLocks noGrp="1"/>
          </p:cNvSpPr>
          <p:nvPr>
            <p:ph type="title"/>
          </p:nvPr>
        </p:nvSpPr>
        <p:spPr>
          <a:xfrm>
            <a:off x="683568" y="173001"/>
            <a:ext cx="8460432" cy="277539"/>
          </a:xfrm>
          <a:prstGeom prst="rect">
            <a:avLst/>
          </a:prstGeom>
          <a:solidFill>
            <a:srgbClr val="0B61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s-ES" spc="700" dirty="0">
                <a:solidFill>
                  <a:schemeClr val="bg1"/>
                </a:solidFill>
              </a:rPr>
              <a:t>In Situ TAC : </a:t>
            </a:r>
            <a:r>
              <a:rPr lang="en-GB" spc="700" dirty="0">
                <a:solidFill>
                  <a:schemeClr val="bg1"/>
                </a:solidFill>
              </a:rPr>
              <a:t>Organization</a:t>
            </a:r>
            <a:endParaRPr spc="700" dirty="0">
              <a:solidFill>
                <a:schemeClr val="bg1"/>
              </a:solidFill>
            </a:endParaRPr>
          </a:p>
        </p:txBody>
      </p:sp>
      <p:pic>
        <p:nvPicPr>
          <p:cNvPr id="178" name="Google Shape;178;p7"/>
          <p:cNvPicPr preferRelativeResize="0"/>
          <p:nvPr/>
        </p:nvPicPr>
        <p:blipFill rotWithShape="1">
          <a:blip r:embed="rId3">
            <a:alphaModFix/>
          </a:blip>
          <a:srcRect t="26974" b="24667"/>
          <a:stretch/>
        </p:blipFill>
        <p:spPr>
          <a:xfrm>
            <a:off x="0" y="4804000"/>
            <a:ext cx="7200225" cy="211175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7"/>
          <p:cNvSpPr txBox="1">
            <a:spLocks noGrp="1"/>
          </p:cNvSpPr>
          <p:nvPr>
            <p:ph type="title"/>
          </p:nvPr>
        </p:nvSpPr>
        <p:spPr>
          <a:xfrm>
            <a:off x="-48375" y="4771750"/>
            <a:ext cx="7385400" cy="4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#CMEMS4BlackSea                                           CMEMS Regional Training Workshop for</a:t>
            </a:r>
            <a:r>
              <a:rPr lang="es-ES" sz="1100" b="1">
                <a:solidFill>
                  <a:srgbClr val="FFFFFF"/>
                </a:solidFill>
                <a:highlight>
                  <a:srgbClr val="DE9B96"/>
                </a:highlight>
              </a:rPr>
              <a:t> Black Sea Region</a:t>
            </a: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 | 19 May - Online session</a:t>
            </a:r>
            <a:endParaRPr sz="1100">
              <a:solidFill>
                <a:srgbClr val="FFFFFF"/>
              </a:solidFill>
              <a:highlight>
                <a:srgbClr val="DE9B96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endParaRPr sz="1100" b="1">
              <a:solidFill>
                <a:srgbClr val="FFFFFF"/>
              </a:solidFill>
              <a:highlight>
                <a:srgbClr val="DE9B96"/>
              </a:highlight>
            </a:endParaRPr>
          </a:p>
        </p:txBody>
      </p:sp>
      <p:pic>
        <p:nvPicPr>
          <p:cNvPr id="7" name="Imagen 7">
            <a:extLst>
              <a:ext uri="{FF2B5EF4-FFF2-40B4-BE49-F238E27FC236}">
                <a16:creationId xmlns:a16="http://schemas.microsoft.com/office/drawing/2014/main" xmlns="" id="{783C404C-84A9-4744-B719-4A1900775A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787" y="572827"/>
            <a:ext cx="7222732" cy="4125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581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7"/>
          <p:cNvSpPr txBox="1">
            <a:spLocks noGrp="1"/>
          </p:cNvSpPr>
          <p:nvPr>
            <p:ph type="body" idx="1"/>
          </p:nvPr>
        </p:nvSpPr>
        <p:spPr>
          <a:xfrm>
            <a:off x="683568" y="660214"/>
            <a:ext cx="8064896" cy="3823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 indent="-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+mj-lt"/>
              <a:buAutoNum type="arabicPeriod"/>
            </a:pPr>
            <a:r>
              <a:rPr lang="es-ES" b="1" dirty="0" err="1">
                <a:solidFill>
                  <a:srgbClr val="404040"/>
                </a:solidFill>
              </a:rPr>
              <a:t>To</a:t>
            </a:r>
            <a:r>
              <a:rPr lang="es-ES" b="1" dirty="0">
                <a:solidFill>
                  <a:srgbClr val="404040"/>
                </a:solidFill>
              </a:rPr>
              <a:t> </a:t>
            </a:r>
            <a:r>
              <a:rPr lang="es-ES" b="1" dirty="0" err="1">
                <a:solidFill>
                  <a:srgbClr val="404040"/>
                </a:solidFill>
              </a:rPr>
              <a:t>collect</a:t>
            </a:r>
            <a:r>
              <a:rPr lang="es-ES" b="1" dirty="0">
                <a:solidFill>
                  <a:srgbClr val="404040"/>
                </a:solidFill>
              </a:rPr>
              <a:t> </a:t>
            </a:r>
            <a:r>
              <a:rPr lang="es-ES" b="1" dirty="0" err="1">
                <a:solidFill>
                  <a:srgbClr val="404040"/>
                </a:solidFill>
              </a:rPr>
              <a:t>multi-source</a:t>
            </a:r>
            <a:r>
              <a:rPr lang="es-ES" b="1" dirty="0">
                <a:solidFill>
                  <a:srgbClr val="404040"/>
                </a:solidFill>
              </a:rPr>
              <a:t>, </a:t>
            </a:r>
            <a:r>
              <a:rPr lang="es-ES" b="1" dirty="0" err="1">
                <a:solidFill>
                  <a:srgbClr val="404040"/>
                </a:solidFill>
              </a:rPr>
              <a:t>multi-platform</a:t>
            </a:r>
            <a:r>
              <a:rPr lang="es-ES" b="1" dirty="0">
                <a:solidFill>
                  <a:srgbClr val="404040"/>
                </a:solidFill>
              </a:rPr>
              <a:t>, </a:t>
            </a:r>
            <a:r>
              <a:rPr lang="es-ES" b="1" dirty="0" err="1">
                <a:solidFill>
                  <a:srgbClr val="404040"/>
                </a:solidFill>
              </a:rPr>
              <a:t>heterogeneous</a:t>
            </a:r>
            <a:r>
              <a:rPr lang="es-ES" b="1" dirty="0">
                <a:solidFill>
                  <a:srgbClr val="404040"/>
                </a:solidFill>
              </a:rPr>
              <a:t> data, </a:t>
            </a:r>
            <a:r>
              <a:rPr lang="es-ES" b="1" dirty="0" err="1">
                <a:solidFill>
                  <a:srgbClr val="404040"/>
                </a:solidFill>
              </a:rPr>
              <a:t>perform</a:t>
            </a:r>
            <a:r>
              <a:rPr lang="es-ES" b="1" dirty="0">
                <a:solidFill>
                  <a:srgbClr val="404040"/>
                </a:solidFill>
              </a:rPr>
              <a:t> </a:t>
            </a:r>
            <a:r>
              <a:rPr lang="es-ES" b="1" dirty="0" err="1">
                <a:solidFill>
                  <a:srgbClr val="404040"/>
                </a:solidFill>
              </a:rPr>
              <a:t>consistent</a:t>
            </a:r>
            <a:r>
              <a:rPr lang="es-ES" b="1" dirty="0">
                <a:solidFill>
                  <a:srgbClr val="404040"/>
                </a:solidFill>
              </a:rPr>
              <a:t> </a:t>
            </a:r>
            <a:r>
              <a:rPr lang="es-ES" b="1" dirty="0" err="1">
                <a:solidFill>
                  <a:srgbClr val="404040"/>
                </a:solidFill>
              </a:rPr>
              <a:t>quality</a:t>
            </a:r>
            <a:r>
              <a:rPr lang="es-ES" b="1" dirty="0">
                <a:solidFill>
                  <a:srgbClr val="404040"/>
                </a:solidFill>
              </a:rPr>
              <a:t> control and </a:t>
            </a:r>
            <a:r>
              <a:rPr lang="es-ES" b="1" dirty="0" err="1">
                <a:solidFill>
                  <a:srgbClr val="404040"/>
                </a:solidFill>
              </a:rPr>
              <a:t>distribute</a:t>
            </a:r>
            <a:r>
              <a:rPr lang="es-ES" b="1" dirty="0">
                <a:solidFill>
                  <a:srgbClr val="404040"/>
                </a:solidFill>
              </a:rPr>
              <a:t> </a:t>
            </a:r>
            <a:r>
              <a:rPr lang="es-ES" b="1" dirty="0" err="1">
                <a:solidFill>
                  <a:srgbClr val="404040"/>
                </a:solidFill>
              </a:rPr>
              <a:t>it</a:t>
            </a:r>
            <a:r>
              <a:rPr lang="es-ES" b="1" dirty="0">
                <a:solidFill>
                  <a:srgbClr val="404040"/>
                </a:solidFill>
              </a:rPr>
              <a:t> </a:t>
            </a:r>
            <a:r>
              <a:rPr lang="es-ES" dirty="0">
                <a:solidFill>
                  <a:srgbClr val="404040"/>
                </a:solidFill>
              </a:rPr>
              <a:t>in a </a:t>
            </a:r>
            <a:r>
              <a:rPr lang="es-ES" dirty="0" err="1">
                <a:solidFill>
                  <a:srgbClr val="404040"/>
                </a:solidFill>
              </a:rPr>
              <a:t>common</a:t>
            </a:r>
            <a:r>
              <a:rPr lang="es-ES" dirty="0">
                <a:solidFill>
                  <a:srgbClr val="404040"/>
                </a:solidFill>
              </a:rPr>
              <a:t> </a:t>
            </a:r>
            <a:r>
              <a:rPr lang="es-ES" dirty="0" err="1">
                <a:solidFill>
                  <a:srgbClr val="404040"/>
                </a:solidFill>
              </a:rPr>
              <a:t>format</a:t>
            </a:r>
            <a:r>
              <a:rPr lang="es-ES" dirty="0">
                <a:solidFill>
                  <a:srgbClr val="404040"/>
                </a:solidFill>
              </a:rPr>
              <a:t> (</a:t>
            </a:r>
            <a:r>
              <a:rPr lang="es-ES" dirty="0" err="1">
                <a:solidFill>
                  <a:srgbClr val="404040"/>
                </a:solidFill>
              </a:rPr>
              <a:t>NetCDF</a:t>
            </a:r>
            <a:r>
              <a:rPr lang="es-ES" dirty="0">
                <a:solidFill>
                  <a:srgbClr val="404040"/>
                </a:solidFill>
              </a:rPr>
              <a:t>) and in </a:t>
            </a:r>
            <a:r>
              <a:rPr lang="es-ES" b="1" dirty="0" err="1">
                <a:solidFill>
                  <a:srgbClr val="404040"/>
                </a:solidFill>
              </a:rPr>
              <a:t>near</a:t>
            </a:r>
            <a:r>
              <a:rPr lang="es-ES" b="1" dirty="0">
                <a:solidFill>
                  <a:srgbClr val="404040"/>
                </a:solidFill>
              </a:rPr>
              <a:t>-real-time</a:t>
            </a:r>
            <a:r>
              <a:rPr lang="es-ES" dirty="0">
                <a:solidFill>
                  <a:srgbClr val="404040"/>
                </a:solidFill>
              </a:rPr>
              <a:t> (</a:t>
            </a:r>
            <a:r>
              <a:rPr lang="es-ES" dirty="0" err="1">
                <a:solidFill>
                  <a:srgbClr val="404040"/>
                </a:solidFill>
              </a:rPr>
              <a:t>within</a:t>
            </a:r>
            <a:r>
              <a:rPr lang="es-ES" dirty="0">
                <a:solidFill>
                  <a:srgbClr val="404040"/>
                </a:solidFill>
              </a:rPr>
              <a:t> 24 </a:t>
            </a:r>
            <a:r>
              <a:rPr lang="es-ES" dirty="0" err="1">
                <a:solidFill>
                  <a:srgbClr val="404040"/>
                </a:solidFill>
              </a:rPr>
              <a:t>hours</a:t>
            </a:r>
            <a:r>
              <a:rPr lang="es-ES" dirty="0">
                <a:solidFill>
                  <a:srgbClr val="404040"/>
                </a:solidFill>
              </a:rPr>
              <a:t>) </a:t>
            </a:r>
            <a:r>
              <a:rPr lang="es-ES" dirty="0" err="1">
                <a:solidFill>
                  <a:srgbClr val="404040"/>
                </a:solidFill>
              </a:rPr>
              <a:t>to</a:t>
            </a:r>
            <a:r>
              <a:rPr lang="es-ES" dirty="0">
                <a:solidFill>
                  <a:srgbClr val="404040"/>
                </a:solidFill>
              </a:rPr>
              <a:t> </a:t>
            </a:r>
            <a:r>
              <a:rPr lang="es-ES" dirty="0" err="1">
                <a:solidFill>
                  <a:srgbClr val="404040"/>
                </a:solidFill>
              </a:rPr>
              <a:t>the</a:t>
            </a:r>
            <a:r>
              <a:rPr lang="es-ES" dirty="0">
                <a:solidFill>
                  <a:srgbClr val="404040"/>
                </a:solidFill>
              </a:rPr>
              <a:t> CMEMS Marine </a:t>
            </a:r>
            <a:r>
              <a:rPr lang="es-ES" dirty="0" err="1">
                <a:solidFill>
                  <a:srgbClr val="404040"/>
                </a:solidFill>
              </a:rPr>
              <a:t>Forecasting</a:t>
            </a:r>
            <a:r>
              <a:rPr lang="es-ES" dirty="0">
                <a:solidFill>
                  <a:srgbClr val="404040"/>
                </a:solidFill>
              </a:rPr>
              <a:t> Centres (MFC), </a:t>
            </a:r>
            <a:r>
              <a:rPr lang="es-ES" dirty="0" err="1">
                <a:solidFill>
                  <a:srgbClr val="404040"/>
                </a:solidFill>
              </a:rPr>
              <a:t>for</a:t>
            </a:r>
            <a:r>
              <a:rPr lang="es-ES" dirty="0">
                <a:solidFill>
                  <a:srgbClr val="404040"/>
                </a:solidFill>
              </a:rPr>
              <a:t> </a:t>
            </a:r>
            <a:r>
              <a:rPr lang="es-ES" dirty="0" err="1">
                <a:solidFill>
                  <a:srgbClr val="404040"/>
                </a:solidFill>
              </a:rPr>
              <a:t>assimilation</a:t>
            </a:r>
            <a:r>
              <a:rPr lang="es-ES" dirty="0">
                <a:solidFill>
                  <a:srgbClr val="404040"/>
                </a:solidFill>
              </a:rPr>
              <a:t> </a:t>
            </a:r>
            <a:r>
              <a:rPr lang="es-ES" dirty="0" err="1">
                <a:solidFill>
                  <a:srgbClr val="404040"/>
                </a:solidFill>
              </a:rPr>
              <a:t>into</a:t>
            </a:r>
            <a:r>
              <a:rPr lang="es-ES" dirty="0">
                <a:solidFill>
                  <a:srgbClr val="404040"/>
                </a:solidFill>
              </a:rPr>
              <a:t> </a:t>
            </a:r>
            <a:r>
              <a:rPr lang="es-ES" dirty="0" err="1">
                <a:solidFill>
                  <a:srgbClr val="404040"/>
                </a:solidFill>
              </a:rPr>
              <a:t>their</a:t>
            </a:r>
            <a:r>
              <a:rPr lang="es-ES" dirty="0">
                <a:solidFill>
                  <a:srgbClr val="404040"/>
                </a:solidFill>
              </a:rPr>
              <a:t> </a:t>
            </a:r>
            <a:r>
              <a:rPr lang="es-ES" dirty="0" err="1">
                <a:solidFill>
                  <a:srgbClr val="404040"/>
                </a:solidFill>
              </a:rPr>
              <a:t>numerical</a:t>
            </a:r>
            <a:r>
              <a:rPr lang="es-ES" dirty="0">
                <a:solidFill>
                  <a:srgbClr val="404040"/>
                </a:solidFill>
              </a:rPr>
              <a:t> </a:t>
            </a:r>
            <a:r>
              <a:rPr lang="es-ES" dirty="0" err="1">
                <a:solidFill>
                  <a:srgbClr val="404040"/>
                </a:solidFill>
              </a:rPr>
              <a:t>ocean</a:t>
            </a:r>
            <a:r>
              <a:rPr lang="es-ES" dirty="0">
                <a:solidFill>
                  <a:srgbClr val="404040"/>
                </a:solidFill>
              </a:rPr>
              <a:t> </a:t>
            </a:r>
            <a:r>
              <a:rPr lang="es-ES" dirty="0" err="1">
                <a:solidFill>
                  <a:srgbClr val="404040"/>
                </a:solidFill>
              </a:rPr>
              <a:t>models</a:t>
            </a:r>
            <a:r>
              <a:rPr lang="es-ES" dirty="0">
                <a:solidFill>
                  <a:srgbClr val="404040"/>
                </a:solidFill>
              </a:rPr>
              <a:t>.</a:t>
            </a:r>
            <a:endParaRPr dirty="0"/>
          </a:p>
          <a:p>
            <a:pPr marL="584200" lvl="0" indent="-45720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+mj-lt"/>
              <a:buAutoNum type="arabicPeriod"/>
            </a:pPr>
            <a:endParaRPr dirty="0">
              <a:solidFill>
                <a:srgbClr val="404040"/>
              </a:solidFill>
            </a:endParaRPr>
          </a:p>
          <a:p>
            <a:pPr lvl="0" indent="-45720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+mj-lt"/>
              <a:buAutoNum type="arabicPeriod"/>
            </a:pPr>
            <a:r>
              <a:rPr lang="es-ES" b="1" dirty="0" err="1">
                <a:solidFill>
                  <a:srgbClr val="404040"/>
                </a:solidFill>
              </a:rPr>
              <a:t>To</a:t>
            </a:r>
            <a:r>
              <a:rPr lang="es-ES" b="1" dirty="0">
                <a:solidFill>
                  <a:srgbClr val="404040"/>
                </a:solidFill>
              </a:rPr>
              <a:t> </a:t>
            </a:r>
            <a:r>
              <a:rPr lang="es-ES" b="1" dirty="0" err="1">
                <a:solidFill>
                  <a:srgbClr val="404040"/>
                </a:solidFill>
              </a:rPr>
              <a:t>supply</a:t>
            </a:r>
            <a:r>
              <a:rPr lang="es-ES" b="1" dirty="0">
                <a:solidFill>
                  <a:srgbClr val="404040"/>
                </a:solidFill>
              </a:rPr>
              <a:t> </a:t>
            </a:r>
            <a:r>
              <a:rPr lang="es-ES" b="1" dirty="0" err="1">
                <a:solidFill>
                  <a:srgbClr val="404040"/>
                </a:solidFill>
              </a:rPr>
              <a:t>the</a:t>
            </a:r>
            <a:r>
              <a:rPr lang="es-ES" b="1" dirty="0">
                <a:solidFill>
                  <a:srgbClr val="404040"/>
                </a:solidFill>
              </a:rPr>
              <a:t> </a:t>
            </a:r>
            <a:r>
              <a:rPr lang="es-ES" b="1" dirty="0" err="1">
                <a:solidFill>
                  <a:srgbClr val="404040"/>
                </a:solidFill>
              </a:rPr>
              <a:t>MFCs</a:t>
            </a:r>
            <a:r>
              <a:rPr lang="es-ES" b="1" dirty="0">
                <a:solidFill>
                  <a:srgbClr val="404040"/>
                </a:solidFill>
              </a:rPr>
              <a:t> and </a:t>
            </a:r>
            <a:r>
              <a:rPr lang="es-ES" b="1" dirty="0" err="1">
                <a:solidFill>
                  <a:srgbClr val="404040"/>
                </a:solidFill>
              </a:rPr>
              <a:t>downstream</a:t>
            </a:r>
            <a:r>
              <a:rPr lang="es-ES" b="1" dirty="0">
                <a:solidFill>
                  <a:srgbClr val="404040"/>
                </a:solidFill>
              </a:rPr>
              <a:t> </a:t>
            </a:r>
            <a:r>
              <a:rPr lang="es-ES" b="1" dirty="0" err="1">
                <a:solidFill>
                  <a:srgbClr val="404040"/>
                </a:solidFill>
              </a:rPr>
              <a:t>users</a:t>
            </a:r>
            <a:r>
              <a:rPr lang="es-ES" b="1" dirty="0">
                <a:solidFill>
                  <a:srgbClr val="404040"/>
                </a:solidFill>
              </a:rPr>
              <a:t> </a:t>
            </a:r>
            <a:r>
              <a:rPr lang="es-ES" b="1" dirty="0" err="1">
                <a:solidFill>
                  <a:srgbClr val="404040"/>
                </a:solidFill>
              </a:rPr>
              <a:t>with</a:t>
            </a:r>
            <a:r>
              <a:rPr lang="es-ES" b="1" dirty="0">
                <a:solidFill>
                  <a:srgbClr val="404040"/>
                </a:solidFill>
              </a:rPr>
              <a:t> re-</a:t>
            </a:r>
            <a:r>
              <a:rPr lang="es-ES" b="1" dirty="0" err="1">
                <a:solidFill>
                  <a:srgbClr val="404040"/>
                </a:solidFill>
              </a:rPr>
              <a:t>processed</a:t>
            </a:r>
            <a:r>
              <a:rPr lang="es-ES" b="1" dirty="0">
                <a:solidFill>
                  <a:srgbClr val="404040"/>
                </a:solidFill>
              </a:rPr>
              <a:t> 25-50-year </a:t>
            </a:r>
            <a:r>
              <a:rPr lang="es-ES" b="1" dirty="0" err="1">
                <a:solidFill>
                  <a:srgbClr val="404040"/>
                </a:solidFill>
              </a:rPr>
              <a:t>products</a:t>
            </a:r>
            <a:r>
              <a:rPr lang="es-ES" b="1" dirty="0">
                <a:solidFill>
                  <a:srgbClr val="404040"/>
                </a:solidFill>
              </a:rPr>
              <a:t> in </a:t>
            </a:r>
            <a:r>
              <a:rPr lang="es-ES" b="1" dirty="0" err="1">
                <a:solidFill>
                  <a:srgbClr val="404040"/>
                </a:solidFill>
              </a:rPr>
              <a:t>delayed</a:t>
            </a:r>
            <a:r>
              <a:rPr lang="es-ES" b="1" dirty="0">
                <a:solidFill>
                  <a:srgbClr val="404040"/>
                </a:solidFill>
              </a:rPr>
              <a:t> </a:t>
            </a:r>
            <a:r>
              <a:rPr lang="es-ES" b="1" dirty="0" err="1">
                <a:solidFill>
                  <a:srgbClr val="404040"/>
                </a:solidFill>
              </a:rPr>
              <a:t>mode</a:t>
            </a:r>
            <a:r>
              <a:rPr lang="es-ES" dirty="0">
                <a:solidFill>
                  <a:srgbClr val="404040"/>
                </a:solidFill>
              </a:rPr>
              <a:t>. In </a:t>
            </a:r>
            <a:r>
              <a:rPr lang="es-ES" dirty="0" err="1">
                <a:solidFill>
                  <a:srgbClr val="404040"/>
                </a:solidFill>
              </a:rPr>
              <a:t>addition</a:t>
            </a:r>
            <a:r>
              <a:rPr lang="es-ES" dirty="0">
                <a:solidFill>
                  <a:srgbClr val="404040"/>
                </a:solidFill>
              </a:rPr>
              <a:t> </a:t>
            </a:r>
            <a:r>
              <a:rPr lang="es-ES" dirty="0" err="1">
                <a:solidFill>
                  <a:srgbClr val="404040"/>
                </a:solidFill>
              </a:rPr>
              <a:t>to</a:t>
            </a:r>
            <a:r>
              <a:rPr lang="es-ES" dirty="0">
                <a:solidFill>
                  <a:srgbClr val="404040"/>
                </a:solidFill>
              </a:rPr>
              <a:t> </a:t>
            </a:r>
            <a:r>
              <a:rPr lang="es-ES" dirty="0" err="1">
                <a:solidFill>
                  <a:srgbClr val="404040"/>
                </a:solidFill>
              </a:rPr>
              <a:t>the</a:t>
            </a:r>
            <a:r>
              <a:rPr lang="es-ES" dirty="0">
                <a:solidFill>
                  <a:srgbClr val="404040"/>
                </a:solidFill>
              </a:rPr>
              <a:t> </a:t>
            </a:r>
            <a:r>
              <a:rPr lang="es-ES" dirty="0" err="1">
                <a:solidFill>
                  <a:srgbClr val="404040"/>
                </a:solidFill>
              </a:rPr>
              <a:t>near</a:t>
            </a:r>
            <a:r>
              <a:rPr lang="es-ES" dirty="0">
                <a:solidFill>
                  <a:srgbClr val="404040"/>
                </a:solidFill>
              </a:rPr>
              <a:t>-real-time </a:t>
            </a:r>
            <a:r>
              <a:rPr lang="es-ES" dirty="0" err="1">
                <a:solidFill>
                  <a:srgbClr val="404040"/>
                </a:solidFill>
              </a:rPr>
              <a:t>products</a:t>
            </a:r>
            <a:r>
              <a:rPr lang="es-ES" dirty="0">
                <a:solidFill>
                  <a:srgbClr val="404040"/>
                </a:solidFill>
              </a:rPr>
              <a:t>, </a:t>
            </a:r>
            <a:r>
              <a:rPr lang="es-ES" dirty="0" err="1">
                <a:solidFill>
                  <a:srgbClr val="404040"/>
                </a:solidFill>
              </a:rPr>
              <a:t>these</a:t>
            </a:r>
            <a:r>
              <a:rPr lang="es-ES" dirty="0">
                <a:solidFill>
                  <a:srgbClr val="404040"/>
                </a:solidFill>
              </a:rPr>
              <a:t> </a:t>
            </a:r>
            <a:r>
              <a:rPr lang="es-ES" dirty="0" err="1">
                <a:solidFill>
                  <a:srgbClr val="404040"/>
                </a:solidFill>
              </a:rPr>
              <a:t>delayed-mode</a:t>
            </a:r>
            <a:r>
              <a:rPr lang="es-ES" dirty="0">
                <a:solidFill>
                  <a:srgbClr val="404040"/>
                </a:solidFill>
              </a:rPr>
              <a:t> </a:t>
            </a:r>
            <a:r>
              <a:rPr lang="es-ES" dirty="0" err="1">
                <a:solidFill>
                  <a:srgbClr val="404040"/>
                </a:solidFill>
              </a:rPr>
              <a:t>products</a:t>
            </a:r>
            <a:r>
              <a:rPr lang="es-ES" dirty="0">
                <a:solidFill>
                  <a:srgbClr val="404040"/>
                </a:solidFill>
              </a:rPr>
              <a:t> are </a:t>
            </a:r>
            <a:r>
              <a:rPr lang="es-ES" dirty="0" err="1">
                <a:solidFill>
                  <a:srgbClr val="404040"/>
                </a:solidFill>
              </a:rPr>
              <a:t>useful</a:t>
            </a:r>
            <a:r>
              <a:rPr lang="es-ES" dirty="0">
                <a:solidFill>
                  <a:srgbClr val="404040"/>
                </a:solidFill>
              </a:rPr>
              <a:t> </a:t>
            </a:r>
            <a:r>
              <a:rPr lang="es-ES" dirty="0" err="1">
                <a:solidFill>
                  <a:srgbClr val="404040"/>
                </a:solidFill>
              </a:rPr>
              <a:t>for</a:t>
            </a:r>
            <a:r>
              <a:rPr lang="es-ES" dirty="0">
                <a:solidFill>
                  <a:srgbClr val="404040"/>
                </a:solidFill>
              </a:rPr>
              <a:t> </a:t>
            </a:r>
            <a:r>
              <a:rPr lang="es-ES" dirty="0" err="1">
                <a:solidFill>
                  <a:srgbClr val="404040"/>
                </a:solidFill>
              </a:rPr>
              <a:t>model</a:t>
            </a:r>
            <a:r>
              <a:rPr lang="es-ES" dirty="0">
                <a:solidFill>
                  <a:srgbClr val="404040"/>
                </a:solidFill>
              </a:rPr>
              <a:t> </a:t>
            </a:r>
            <a:r>
              <a:rPr lang="es-ES" dirty="0" err="1">
                <a:solidFill>
                  <a:srgbClr val="404040"/>
                </a:solidFill>
              </a:rPr>
              <a:t>validation</a:t>
            </a:r>
            <a:r>
              <a:rPr lang="es-ES" dirty="0">
                <a:solidFill>
                  <a:srgbClr val="404040"/>
                </a:solidFill>
              </a:rPr>
              <a:t> </a:t>
            </a:r>
            <a:r>
              <a:rPr lang="es-ES" dirty="0" err="1">
                <a:solidFill>
                  <a:srgbClr val="404040"/>
                </a:solidFill>
              </a:rPr>
              <a:t>or</a:t>
            </a:r>
            <a:r>
              <a:rPr lang="es-ES" dirty="0">
                <a:solidFill>
                  <a:srgbClr val="404040"/>
                </a:solidFill>
              </a:rPr>
              <a:t> </a:t>
            </a:r>
            <a:r>
              <a:rPr lang="es-ES" dirty="0" err="1">
                <a:solidFill>
                  <a:srgbClr val="404040"/>
                </a:solidFill>
              </a:rPr>
              <a:t>assimilation</a:t>
            </a:r>
            <a:r>
              <a:rPr lang="es-ES" dirty="0">
                <a:solidFill>
                  <a:srgbClr val="404040"/>
                </a:solidFill>
              </a:rPr>
              <a:t> in </a:t>
            </a:r>
            <a:r>
              <a:rPr lang="es-ES" dirty="0" err="1">
                <a:solidFill>
                  <a:srgbClr val="404040"/>
                </a:solidFill>
              </a:rPr>
              <a:t>ocean</a:t>
            </a:r>
            <a:r>
              <a:rPr lang="es-ES" dirty="0">
                <a:solidFill>
                  <a:srgbClr val="404040"/>
                </a:solidFill>
              </a:rPr>
              <a:t> </a:t>
            </a:r>
            <a:r>
              <a:rPr lang="es-ES" dirty="0" err="1">
                <a:solidFill>
                  <a:srgbClr val="404040"/>
                </a:solidFill>
              </a:rPr>
              <a:t>reanalysis</a:t>
            </a:r>
            <a:r>
              <a:rPr lang="es-ES" dirty="0">
                <a:solidFill>
                  <a:srgbClr val="404040"/>
                </a:solidFill>
              </a:rPr>
              <a:t> and </a:t>
            </a:r>
            <a:r>
              <a:rPr lang="es-ES" dirty="0" err="1">
                <a:solidFill>
                  <a:srgbClr val="404040"/>
                </a:solidFill>
              </a:rPr>
              <a:t>climate</a:t>
            </a:r>
            <a:r>
              <a:rPr lang="es-ES" dirty="0">
                <a:solidFill>
                  <a:srgbClr val="404040"/>
                </a:solidFill>
              </a:rPr>
              <a:t> </a:t>
            </a:r>
            <a:r>
              <a:rPr lang="es-ES" dirty="0" err="1">
                <a:solidFill>
                  <a:srgbClr val="404040"/>
                </a:solidFill>
              </a:rPr>
              <a:t>studies</a:t>
            </a:r>
            <a:r>
              <a:rPr lang="es-ES" dirty="0">
                <a:solidFill>
                  <a:srgbClr val="404040"/>
                </a:solidFill>
              </a:rPr>
              <a:t>.</a:t>
            </a:r>
            <a:endParaRPr dirty="0"/>
          </a:p>
        </p:txBody>
      </p:sp>
      <p:sp>
        <p:nvSpPr>
          <p:cNvPr id="177" name="Google Shape;177;p7"/>
          <p:cNvSpPr txBox="1">
            <a:spLocks noGrp="1"/>
          </p:cNvSpPr>
          <p:nvPr>
            <p:ph type="title"/>
          </p:nvPr>
        </p:nvSpPr>
        <p:spPr>
          <a:xfrm>
            <a:off x="683568" y="173001"/>
            <a:ext cx="8460432" cy="277539"/>
          </a:xfrm>
          <a:prstGeom prst="rect">
            <a:avLst/>
          </a:prstGeom>
          <a:solidFill>
            <a:srgbClr val="0B61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s-ES" spc="700" dirty="0">
                <a:solidFill>
                  <a:schemeClr val="bg1"/>
                </a:solidFill>
              </a:rPr>
              <a:t>In </a:t>
            </a:r>
            <a:r>
              <a:rPr lang="es-ES" spc="700" dirty="0" smtClean="0">
                <a:solidFill>
                  <a:schemeClr val="bg1"/>
                </a:solidFill>
              </a:rPr>
              <a:t>Situ </a:t>
            </a:r>
            <a:r>
              <a:rPr lang="es-ES" spc="700" dirty="0">
                <a:solidFill>
                  <a:schemeClr val="bg1"/>
                </a:solidFill>
              </a:rPr>
              <a:t>TAC : </a:t>
            </a:r>
            <a:r>
              <a:rPr lang="es-ES" spc="700" dirty="0" err="1">
                <a:solidFill>
                  <a:schemeClr val="bg1"/>
                </a:solidFill>
              </a:rPr>
              <a:t>Main</a:t>
            </a:r>
            <a:r>
              <a:rPr lang="es-ES" spc="700" dirty="0">
                <a:solidFill>
                  <a:schemeClr val="bg1"/>
                </a:solidFill>
              </a:rPr>
              <a:t> </a:t>
            </a:r>
            <a:r>
              <a:rPr lang="es-ES" spc="700" dirty="0" err="1">
                <a:solidFill>
                  <a:schemeClr val="bg1"/>
                </a:solidFill>
              </a:rPr>
              <a:t>objectives</a:t>
            </a:r>
            <a:endParaRPr spc="700" dirty="0">
              <a:solidFill>
                <a:schemeClr val="bg1"/>
              </a:solidFill>
            </a:endParaRPr>
          </a:p>
        </p:txBody>
      </p:sp>
      <p:pic>
        <p:nvPicPr>
          <p:cNvPr id="178" name="Google Shape;178;p7"/>
          <p:cNvPicPr preferRelativeResize="0"/>
          <p:nvPr/>
        </p:nvPicPr>
        <p:blipFill rotWithShape="1">
          <a:blip r:embed="rId3">
            <a:alphaModFix/>
          </a:blip>
          <a:srcRect t="26974" b="24667"/>
          <a:stretch/>
        </p:blipFill>
        <p:spPr>
          <a:xfrm>
            <a:off x="0" y="4804000"/>
            <a:ext cx="7200225" cy="211175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7"/>
          <p:cNvSpPr txBox="1">
            <a:spLocks noGrp="1"/>
          </p:cNvSpPr>
          <p:nvPr>
            <p:ph type="title"/>
          </p:nvPr>
        </p:nvSpPr>
        <p:spPr>
          <a:xfrm>
            <a:off x="-48375" y="4771750"/>
            <a:ext cx="7385400" cy="4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#CMEMS4BlackSea                                           CMEMS Regional Training Workshop for</a:t>
            </a:r>
            <a:r>
              <a:rPr lang="es-ES" sz="1100" b="1">
                <a:solidFill>
                  <a:srgbClr val="FFFFFF"/>
                </a:solidFill>
                <a:highlight>
                  <a:srgbClr val="DE9B96"/>
                </a:highlight>
              </a:rPr>
              <a:t> Black Sea Region</a:t>
            </a: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 | 19 May - Online session</a:t>
            </a:r>
            <a:endParaRPr sz="1100">
              <a:solidFill>
                <a:srgbClr val="FFFFFF"/>
              </a:solidFill>
              <a:highlight>
                <a:srgbClr val="DE9B96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endParaRPr sz="1100" b="1">
              <a:solidFill>
                <a:srgbClr val="FFFFFF"/>
              </a:solidFill>
              <a:highlight>
                <a:srgbClr val="DE9B96"/>
              </a:highligh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8"/>
          <p:cNvSpPr txBox="1">
            <a:spLocks noGrp="1"/>
          </p:cNvSpPr>
          <p:nvPr>
            <p:ph type="body" idx="1"/>
          </p:nvPr>
        </p:nvSpPr>
        <p:spPr>
          <a:xfrm>
            <a:off x="683568" y="699542"/>
            <a:ext cx="8064896" cy="3823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0"/>
              <a:buChar char="•"/>
            </a:pPr>
            <a:r>
              <a:rPr lang="es-ES" sz="1850" b="1">
                <a:solidFill>
                  <a:srgbClr val="404040"/>
                </a:solidFill>
              </a:rPr>
              <a:t>Fully operational service </a:t>
            </a:r>
            <a:r>
              <a:rPr lang="es-ES" sz="1850">
                <a:solidFill>
                  <a:srgbClr val="404040"/>
                </a:solidFill>
              </a:rPr>
              <a:t>since April 2015</a:t>
            </a:r>
            <a:endParaRPr/>
          </a:p>
          <a:p>
            <a:pPr marL="342900" lvl="0" indent="-3429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50"/>
              <a:buChar char="•"/>
            </a:pPr>
            <a:r>
              <a:rPr lang="es-ES" sz="1850" b="1">
                <a:solidFill>
                  <a:srgbClr val="404040"/>
                </a:solidFill>
              </a:rPr>
              <a:t>Unique data access </a:t>
            </a:r>
            <a:r>
              <a:rPr lang="es-ES" sz="1850">
                <a:solidFill>
                  <a:srgbClr val="404040"/>
                </a:solidFill>
              </a:rPr>
              <a:t>to all the available data: CMEMS catalogue (registration)</a:t>
            </a:r>
            <a:endParaRPr/>
          </a:p>
          <a:p>
            <a:pPr marL="342900" lvl="0" indent="-3429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50"/>
              <a:buChar char="•"/>
            </a:pPr>
            <a:r>
              <a:rPr lang="es-ES" sz="1850" b="1">
                <a:solidFill>
                  <a:srgbClr val="404040"/>
                </a:solidFill>
              </a:rPr>
              <a:t>Open and free </a:t>
            </a:r>
            <a:r>
              <a:rPr lang="es-ES" sz="1850">
                <a:solidFill>
                  <a:srgbClr val="404040"/>
                </a:solidFill>
              </a:rPr>
              <a:t>data policy</a:t>
            </a:r>
            <a:endParaRPr/>
          </a:p>
          <a:p>
            <a:pPr marL="342900" lvl="0" indent="-3429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50"/>
              <a:buChar char="•"/>
            </a:pPr>
            <a:r>
              <a:rPr lang="es-ES" sz="1850" b="1">
                <a:solidFill>
                  <a:srgbClr val="404040"/>
                </a:solidFill>
              </a:rPr>
              <a:t>Strong collaboration </a:t>
            </a:r>
            <a:r>
              <a:rPr lang="es-ES" sz="1850">
                <a:solidFill>
                  <a:srgbClr val="404040"/>
                </a:solidFill>
              </a:rPr>
              <a:t>with EuroGOOS, SeaDataNet and EMODnet</a:t>
            </a:r>
            <a:endParaRPr/>
          </a:p>
          <a:p>
            <a:pPr marL="342900" lvl="0" indent="-3429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50"/>
              <a:buChar char="•"/>
            </a:pPr>
            <a:r>
              <a:rPr lang="es-ES" sz="1850" b="1">
                <a:solidFill>
                  <a:srgbClr val="404040"/>
                </a:solidFill>
              </a:rPr>
              <a:t>7 Components: </a:t>
            </a:r>
            <a:r>
              <a:rPr lang="es-ES" sz="1850">
                <a:solidFill>
                  <a:srgbClr val="404040"/>
                </a:solidFill>
              </a:rPr>
              <a:t>Global + 6 regions (Arctic, Baltic, NWS, IBI, MED &amp; Black Sea)</a:t>
            </a:r>
            <a:endParaRPr/>
          </a:p>
          <a:p>
            <a:pPr marL="342900" lvl="0" indent="-3429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50"/>
              <a:buChar char="•"/>
            </a:pPr>
            <a:r>
              <a:rPr lang="es-ES" sz="1850" b="1">
                <a:solidFill>
                  <a:srgbClr val="404040"/>
                </a:solidFill>
              </a:rPr>
              <a:t>Same data format: </a:t>
            </a:r>
            <a:r>
              <a:rPr lang="es-ES" sz="1850">
                <a:solidFill>
                  <a:srgbClr val="FE877F"/>
                </a:solidFill>
              </a:rPr>
              <a:t>New</a:t>
            </a:r>
            <a:r>
              <a:rPr lang="es-ES" sz="1850">
                <a:solidFill>
                  <a:srgbClr val="404040"/>
                </a:solidFill>
              </a:rPr>
              <a:t> Copernicus Marine In Situ Format Manual 1.4</a:t>
            </a:r>
            <a:endParaRPr/>
          </a:p>
          <a:p>
            <a:pPr marL="342900" lvl="0" indent="-3429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50"/>
              <a:buChar char="•"/>
            </a:pPr>
            <a:r>
              <a:rPr lang="es-ES" sz="1850" b="1">
                <a:solidFill>
                  <a:srgbClr val="404040"/>
                </a:solidFill>
              </a:rPr>
              <a:t>Same FTP structure </a:t>
            </a:r>
            <a:r>
              <a:rPr lang="es-ES" sz="1850">
                <a:solidFill>
                  <a:srgbClr val="404040"/>
                </a:solidFill>
              </a:rPr>
              <a:t>in all the regions</a:t>
            </a:r>
            <a:endParaRPr/>
          </a:p>
          <a:p>
            <a:pPr marL="342900" lvl="0" indent="-3429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50"/>
              <a:buChar char="•"/>
            </a:pPr>
            <a:r>
              <a:rPr lang="es-ES" sz="1850" b="1">
                <a:solidFill>
                  <a:srgbClr val="404040"/>
                </a:solidFill>
              </a:rPr>
              <a:t>Homogenization</a:t>
            </a:r>
            <a:r>
              <a:rPr lang="es-ES" sz="1850">
                <a:solidFill>
                  <a:srgbClr val="404040"/>
                </a:solidFill>
              </a:rPr>
              <a:t> of variable names, units, attributes </a:t>
            </a:r>
            <a:endParaRPr/>
          </a:p>
          <a:p>
            <a:pPr marL="342900" lvl="0" indent="-3429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50"/>
              <a:buChar char="•"/>
            </a:pPr>
            <a:r>
              <a:rPr lang="es-ES" sz="1850" b="1">
                <a:solidFill>
                  <a:srgbClr val="404040"/>
                </a:solidFill>
              </a:rPr>
              <a:t>Same RTQC </a:t>
            </a:r>
            <a:r>
              <a:rPr lang="es-ES" sz="1850">
                <a:solidFill>
                  <a:srgbClr val="404040"/>
                </a:solidFill>
              </a:rPr>
              <a:t>&amp; quality flagging convention</a:t>
            </a:r>
            <a:endParaRPr/>
          </a:p>
          <a:p>
            <a:pPr marL="342900" lvl="0" indent="-3429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50"/>
              <a:buChar char="•"/>
            </a:pPr>
            <a:r>
              <a:rPr lang="es-ES" sz="1850" b="1">
                <a:solidFill>
                  <a:srgbClr val="404040"/>
                </a:solidFill>
              </a:rPr>
              <a:t>Two product families: REP</a:t>
            </a:r>
            <a:r>
              <a:rPr lang="es-ES" sz="1850">
                <a:solidFill>
                  <a:srgbClr val="404040"/>
                </a:solidFill>
              </a:rPr>
              <a:t> (REProcessed) products and </a:t>
            </a:r>
            <a:r>
              <a:rPr lang="es-ES" sz="1850" b="1">
                <a:solidFill>
                  <a:srgbClr val="404040"/>
                </a:solidFill>
              </a:rPr>
              <a:t>NRT</a:t>
            </a:r>
            <a:r>
              <a:rPr lang="es-ES" sz="1850">
                <a:solidFill>
                  <a:srgbClr val="404040"/>
                </a:solidFill>
              </a:rPr>
              <a:t> (Near Real Time) products</a:t>
            </a:r>
            <a:endParaRPr sz="1850" b="1">
              <a:solidFill>
                <a:srgbClr val="404040"/>
              </a:solidFill>
            </a:endParaRPr>
          </a:p>
          <a:p>
            <a:pPr marL="457200" lvl="0" indent="-339725" algn="l" rtl="0">
              <a:lnSpc>
                <a:spcPct val="100000"/>
              </a:lnSpc>
              <a:spcBef>
                <a:spcPts val="570"/>
              </a:spcBef>
              <a:spcAft>
                <a:spcPts val="0"/>
              </a:spcAft>
              <a:buClr>
                <a:schemeClr val="dk1"/>
              </a:buClr>
              <a:buSzPts val="1850"/>
              <a:buNone/>
            </a:pPr>
            <a:endParaRPr sz="1850">
              <a:solidFill>
                <a:srgbClr val="404040"/>
              </a:solidFill>
            </a:endParaRPr>
          </a:p>
        </p:txBody>
      </p:sp>
      <p:pic>
        <p:nvPicPr>
          <p:cNvPr id="187" name="Google Shape;187;p8"/>
          <p:cNvPicPr preferRelativeResize="0"/>
          <p:nvPr/>
        </p:nvPicPr>
        <p:blipFill rotWithShape="1">
          <a:blip r:embed="rId3">
            <a:alphaModFix/>
          </a:blip>
          <a:srcRect t="26974" b="24667"/>
          <a:stretch/>
        </p:blipFill>
        <p:spPr>
          <a:xfrm>
            <a:off x="0" y="4804000"/>
            <a:ext cx="7200225" cy="211175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8"/>
          <p:cNvSpPr txBox="1">
            <a:spLocks noGrp="1"/>
          </p:cNvSpPr>
          <p:nvPr>
            <p:ph type="title"/>
          </p:nvPr>
        </p:nvSpPr>
        <p:spPr>
          <a:xfrm>
            <a:off x="-48375" y="4771750"/>
            <a:ext cx="7385400" cy="4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#CMEMS4BlackSea                                           CMEMS Regional Training Workshop for</a:t>
            </a:r>
            <a:r>
              <a:rPr lang="es-ES" sz="1100" b="1">
                <a:solidFill>
                  <a:srgbClr val="FFFFFF"/>
                </a:solidFill>
                <a:highlight>
                  <a:srgbClr val="DE9B96"/>
                </a:highlight>
              </a:rPr>
              <a:t> Black Sea Region</a:t>
            </a: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 | 19 May - Online session</a:t>
            </a:r>
            <a:endParaRPr sz="1100">
              <a:solidFill>
                <a:srgbClr val="FFFFFF"/>
              </a:solidFill>
              <a:highlight>
                <a:srgbClr val="DE9B96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endParaRPr sz="1100" b="1">
              <a:solidFill>
                <a:srgbClr val="FFFFFF"/>
              </a:solidFill>
              <a:highlight>
                <a:srgbClr val="DE9B96"/>
              </a:highlight>
            </a:endParaRPr>
          </a:p>
        </p:txBody>
      </p:sp>
      <p:sp>
        <p:nvSpPr>
          <p:cNvPr id="6" name="Titre 2"/>
          <p:cNvSpPr txBox="1">
            <a:spLocks/>
          </p:cNvSpPr>
          <p:nvPr/>
        </p:nvSpPr>
        <p:spPr>
          <a:xfrm>
            <a:off x="683568" y="205591"/>
            <a:ext cx="8460432" cy="277539"/>
          </a:xfrm>
          <a:prstGeom prst="rect">
            <a:avLst/>
          </a:prstGeom>
          <a:solidFill>
            <a:srgbClr val="0B61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buClr>
                <a:schemeClr val="lt1"/>
              </a:buClr>
              <a:buSzPts val="1800"/>
              <a:buFont typeface="Calibri"/>
              <a:buNone/>
              <a:defRPr sz="1800" spc="7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SzPts val="1400"/>
              <a:buNone/>
              <a:defRPr sz="1800"/>
            </a:lvl2pPr>
            <a:lvl3pPr>
              <a:buSzPts val="1400"/>
              <a:buNone/>
              <a:defRPr sz="1800"/>
            </a:lvl3pPr>
            <a:lvl4pPr>
              <a:buSzPts val="1400"/>
              <a:buNone/>
              <a:defRPr sz="1800"/>
            </a:lvl4pPr>
            <a:lvl5pPr>
              <a:buSzPts val="1400"/>
              <a:buNone/>
              <a:defRPr sz="1800"/>
            </a:lvl5pPr>
            <a:lvl6pPr>
              <a:buSzPts val="1400"/>
              <a:buNone/>
              <a:defRPr sz="1800"/>
            </a:lvl6pPr>
            <a:lvl7pPr>
              <a:buSzPts val="1400"/>
              <a:buNone/>
              <a:defRPr sz="1800"/>
            </a:lvl7pPr>
            <a:lvl8pPr>
              <a:buSzPts val="1400"/>
              <a:buNone/>
              <a:defRPr sz="1800"/>
            </a:lvl8pPr>
            <a:lvl9pPr>
              <a:buSzPts val="1400"/>
              <a:buNone/>
              <a:defRPr sz="1800"/>
            </a:lvl9pPr>
          </a:lstStyle>
          <a:p>
            <a:r>
              <a:rPr lang="fr-FR" dirty="0" smtClean="0"/>
              <a:t>In Situ TAC :</a:t>
            </a:r>
            <a:r>
              <a:rPr lang="es-ES" dirty="0" smtClean="0"/>
              <a:t> General </a:t>
            </a:r>
            <a:r>
              <a:rPr lang="es-ES" dirty="0" err="1" smtClean="0"/>
              <a:t>description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9"/>
          <p:cNvSpPr txBox="1">
            <a:spLocks noGrp="1"/>
          </p:cNvSpPr>
          <p:nvPr>
            <p:ph type="title"/>
          </p:nvPr>
        </p:nvSpPr>
        <p:spPr>
          <a:xfrm>
            <a:off x="683568" y="173001"/>
            <a:ext cx="8460432" cy="277539"/>
          </a:xfrm>
          <a:prstGeom prst="rect">
            <a:avLst/>
          </a:prstGeom>
          <a:solidFill>
            <a:srgbClr val="0B61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es-ES" spc="700" dirty="0">
                <a:solidFill>
                  <a:schemeClr val="bg1"/>
                </a:solidFill>
                <a:sym typeface="Arial"/>
              </a:rPr>
              <a:t>In </a:t>
            </a:r>
            <a:r>
              <a:rPr lang="es-ES" spc="700" dirty="0" smtClean="0">
                <a:solidFill>
                  <a:schemeClr val="bg1"/>
                </a:solidFill>
                <a:sym typeface="Arial"/>
              </a:rPr>
              <a:t>Situ </a:t>
            </a:r>
            <a:r>
              <a:rPr lang="es-ES" spc="700" dirty="0">
                <a:solidFill>
                  <a:schemeClr val="bg1"/>
                </a:solidFill>
                <a:sym typeface="Arial"/>
              </a:rPr>
              <a:t>TAC : Data </a:t>
            </a:r>
            <a:r>
              <a:rPr lang="es-ES" spc="700" dirty="0" err="1">
                <a:solidFill>
                  <a:schemeClr val="bg1"/>
                </a:solidFill>
                <a:sym typeface="Arial"/>
              </a:rPr>
              <a:t>flow</a:t>
            </a:r>
            <a:endParaRPr spc="700" dirty="0">
              <a:solidFill>
                <a:schemeClr val="bg1"/>
              </a:solidFill>
              <a:sym typeface="Arial"/>
            </a:endParaRPr>
          </a:p>
        </p:txBody>
      </p:sp>
      <p:pic>
        <p:nvPicPr>
          <p:cNvPr id="195" name="Google Shape;195;p9"/>
          <p:cNvPicPr preferRelativeResize="0"/>
          <p:nvPr/>
        </p:nvPicPr>
        <p:blipFill rotWithShape="1">
          <a:blip r:embed="rId3">
            <a:alphaModFix/>
          </a:blip>
          <a:srcRect l="363"/>
          <a:stretch/>
        </p:blipFill>
        <p:spPr>
          <a:xfrm>
            <a:off x="1606881" y="533101"/>
            <a:ext cx="7213591" cy="4270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9"/>
          <p:cNvPicPr preferRelativeResize="0"/>
          <p:nvPr/>
        </p:nvPicPr>
        <p:blipFill rotWithShape="1">
          <a:blip r:embed="rId4">
            <a:alphaModFix/>
          </a:blip>
          <a:srcRect t="26974" b="24667"/>
          <a:stretch/>
        </p:blipFill>
        <p:spPr>
          <a:xfrm>
            <a:off x="0" y="4804000"/>
            <a:ext cx="7200225" cy="211175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9"/>
          <p:cNvSpPr txBox="1">
            <a:spLocks noGrp="1"/>
          </p:cNvSpPr>
          <p:nvPr>
            <p:ph type="title"/>
          </p:nvPr>
        </p:nvSpPr>
        <p:spPr>
          <a:xfrm>
            <a:off x="-48375" y="4771750"/>
            <a:ext cx="7385400" cy="4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#CMEMS4BlackSea                                           CMEMS Regional Training Workshop for</a:t>
            </a:r>
            <a:r>
              <a:rPr lang="es-ES" sz="1100" b="1">
                <a:solidFill>
                  <a:srgbClr val="FFFFFF"/>
                </a:solidFill>
                <a:highlight>
                  <a:srgbClr val="DE9B96"/>
                </a:highlight>
              </a:rPr>
              <a:t> Black Sea Region</a:t>
            </a: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 | 19 May - Online session</a:t>
            </a:r>
            <a:endParaRPr sz="1100">
              <a:solidFill>
                <a:srgbClr val="FFFFFF"/>
              </a:solidFill>
              <a:highlight>
                <a:srgbClr val="DE9B96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endParaRPr sz="1100" b="1">
              <a:solidFill>
                <a:srgbClr val="FFFFFF"/>
              </a:solidFill>
              <a:highlight>
                <a:srgbClr val="DE9B96"/>
              </a:highligh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0"/>
          <p:cNvSpPr txBox="1">
            <a:spLocks noGrp="1"/>
          </p:cNvSpPr>
          <p:nvPr>
            <p:ph type="body" idx="1"/>
          </p:nvPr>
        </p:nvSpPr>
        <p:spPr>
          <a:xfrm>
            <a:off x="1763688" y="699543"/>
            <a:ext cx="6984776" cy="1167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r>
              <a:rPr lang="es-ES">
                <a:solidFill>
                  <a:srgbClr val="3C404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~</a:t>
            </a:r>
            <a:r>
              <a:rPr lang="es-ES" b="1">
                <a:solidFill>
                  <a:srgbClr val="404040"/>
                </a:solidFill>
              </a:rPr>
              <a:t>7000 platforms active in Real Time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r>
              <a:rPr lang="es-ES">
                <a:solidFill>
                  <a:srgbClr val="3C404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~</a:t>
            </a:r>
            <a:r>
              <a:rPr lang="es-ES" b="1">
                <a:solidFill>
                  <a:srgbClr val="404040"/>
                </a:solidFill>
              </a:rPr>
              <a:t>37000 platforms integrated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r>
              <a:rPr lang="es-ES">
                <a:solidFill>
                  <a:srgbClr val="3C404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~</a:t>
            </a:r>
            <a:r>
              <a:rPr lang="es-ES" b="1">
                <a:solidFill>
                  <a:srgbClr val="404040"/>
                </a:solidFill>
              </a:rPr>
              <a:t>300 providers</a:t>
            </a:r>
            <a:endParaRPr/>
          </a:p>
          <a:p>
            <a:pPr marL="457200" lvl="0" indent="-330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>
              <a:solidFill>
                <a:srgbClr val="404040"/>
              </a:solidFill>
            </a:endParaRPr>
          </a:p>
        </p:txBody>
      </p:sp>
      <p:sp>
        <p:nvSpPr>
          <p:cNvPr id="204" name="Google Shape;204;p10"/>
          <p:cNvSpPr txBox="1">
            <a:spLocks noGrp="1"/>
          </p:cNvSpPr>
          <p:nvPr>
            <p:ph type="title"/>
          </p:nvPr>
        </p:nvSpPr>
        <p:spPr>
          <a:xfrm>
            <a:off x="683568" y="173001"/>
            <a:ext cx="8460432" cy="277539"/>
          </a:xfrm>
          <a:prstGeom prst="rect">
            <a:avLst/>
          </a:prstGeom>
          <a:solidFill>
            <a:srgbClr val="0B61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es-ES" spc="700" dirty="0">
                <a:solidFill>
                  <a:schemeClr val="bg1"/>
                </a:solidFill>
              </a:rPr>
              <a:t>In </a:t>
            </a:r>
            <a:r>
              <a:rPr lang="es-ES" spc="700" dirty="0" smtClean="0">
                <a:solidFill>
                  <a:schemeClr val="bg1"/>
                </a:solidFill>
              </a:rPr>
              <a:t>Situ </a:t>
            </a:r>
            <a:r>
              <a:rPr lang="es-ES" spc="700" dirty="0">
                <a:solidFill>
                  <a:schemeClr val="bg1"/>
                </a:solidFill>
              </a:rPr>
              <a:t>TAC : </a:t>
            </a:r>
            <a:r>
              <a:rPr lang="es-ES" spc="700" dirty="0" err="1">
                <a:solidFill>
                  <a:schemeClr val="bg1"/>
                </a:solidFill>
              </a:rPr>
              <a:t>Some</a:t>
            </a:r>
            <a:r>
              <a:rPr lang="es-ES" spc="700" dirty="0">
                <a:solidFill>
                  <a:schemeClr val="bg1"/>
                </a:solidFill>
              </a:rPr>
              <a:t> </a:t>
            </a:r>
            <a:r>
              <a:rPr lang="es-ES" spc="700" dirty="0" err="1">
                <a:solidFill>
                  <a:schemeClr val="bg1"/>
                </a:solidFill>
              </a:rPr>
              <a:t>numbers</a:t>
            </a:r>
            <a:endParaRPr spc="700" dirty="0">
              <a:solidFill>
                <a:schemeClr val="bg1"/>
              </a:solidFill>
            </a:endParaRPr>
          </a:p>
        </p:txBody>
      </p:sp>
      <p:pic>
        <p:nvPicPr>
          <p:cNvPr id="205" name="Google Shape;205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63688" y="1922136"/>
            <a:ext cx="7308304" cy="2784738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10"/>
          <p:cNvSpPr/>
          <p:nvPr/>
        </p:nvSpPr>
        <p:spPr>
          <a:xfrm rot="10800000">
            <a:off x="711300" y="1203598"/>
            <a:ext cx="360040" cy="3240360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FFFFF"/>
              </a:gs>
              <a:gs pos="35000">
                <a:srgbClr val="FFFFFF"/>
              </a:gs>
              <a:gs pos="100000">
                <a:srgbClr val="B0BF26"/>
              </a:gs>
            </a:gsLst>
            <a:lin ang="5400000" scaled="0"/>
          </a:gradFill>
          <a:ln w="127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7" name="Google Shape;207;p10"/>
          <p:cNvPicPr preferRelativeResize="0"/>
          <p:nvPr/>
        </p:nvPicPr>
        <p:blipFill rotWithShape="1">
          <a:blip r:embed="rId4">
            <a:alphaModFix/>
          </a:blip>
          <a:srcRect t="26974" b="24667"/>
          <a:stretch/>
        </p:blipFill>
        <p:spPr>
          <a:xfrm>
            <a:off x="0" y="4804000"/>
            <a:ext cx="7200225" cy="211175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10"/>
          <p:cNvSpPr txBox="1">
            <a:spLocks noGrp="1"/>
          </p:cNvSpPr>
          <p:nvPr>
            <p:ph type="title"/>
          </p:nvPr>
        </p:nvSpPr>
        <p:spPr>
          <a:xfrm>
            <a:off x="-48375" y="4771750"/>
            <a:ext cx="7385400" cy="4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#CMEMS4BlackSea                                           CMEMS Regional Training Workshop for</a:t>
            </a:r>
            <a:r>
              <a:rPr lang="es-ES" sz="1100" b="1">
                <a:solidFill>
                  <a:srgbClr val="FFFFFF"/>
                </a:solidFill>
                <a:highlight>
                  <a:srgbClr val="DE9B96"/>
                </a:highlight>
              </a:rPr>
              <a:t> Black Sea Region</a:t>
            </a: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 | 19 May - Online session</a:t>
            </a:r>
            <a:endParaRPr sz="1100">
              <a:solidFill>
                <a:srgbClr val="FFFFFF"/>
              </a:solidFill>
              <a:highlight>
                <a:srgbClr val="DE9B96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endParaRPr sz="1100" b="1">
              <a:solidFill>
                <a:srgbClr val="FFFFFF"/>
              </a:solidFill>
              <a:highlight>
                <a:srgbClr val="DE9B96"/>
              </a:highligh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73b18b998e_0_139"/>
          <p:cNvSpPr txBox="1">
            <a:spLocks noGrp="1"/>
          </p:cNvSpPr>
          <p:nvPr>
            <p:ph type="title"/>
          </p:nvPr>
        </p:nvSpPr>
        <p:spPr>
          <a:xfrm>
            <a:off x="683568" y="173001"/>
            <a:ext cx="8460300" cy="277500"/>
          </a:xfrm>
          <a:prstGeom prst="rect">
            <a:avLst/>
          </a:prstGeom>
          <a:solidFill>
            <a:srgbClr val="0B61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es-ES" spc="700" dirty="0">
                <a:solidFill>
                  <a:schemeClr val="bg1"/>
                </a:solidFill>
              </a:rPr>
              <a:t>In </a:t>
            </a:r>
            <a:r>
              <a:rPr lang="es-ES" spc="700" dirty="0" smtClean="0">
                <a:solidFill>
                  <a:schemeClr val="bg1"/>
                </a:solidFill>
              </a:rPr>
              <a:t>Situ TAC : </a:t>
            </a:r>
            <a:r>
              <a:rPr lang="es-ES" spc="700" dirty="0" err="1">
                <a:solidFill>
                  <a:schemeClr val="bg1"/>
                </a:solidFill>
              </a:rPr>
              <a:t>Products</a:t>
            </a:r>
            <a:r>
              <a:rPr lang="es-ES" spc="700" dirty="0">
                <a:solidFill>
                  <a:schemeClr val="bg1"/>
                </a:solidFill>
              </a:rPr>
              <a:t> </a:t>
            </a:r>
            <a:r>
              <a:rPr lang="es-ES" spc="700" dirty="0" err="1">
                <a:solidFill>
                  <a:schemeClr val="bg1"/>
                </a:solidFill>
              </a:rPr>
              <a:t>families</a:t>
            </a:r>
            <a:endParaRPr spc="700" dirty="0">
              <a:solidFill>
                <a:schemeClr val="bg1"/>
              </a:solidFill>
            </a:endParaRPr>
          </a:p>
        </p:txBody>
      </p:sp>
      <p:sp>
        <p:nvSpPr>
          <p:cNvPr id="223" name="Google Shape;223;g73b18b998e_0_139"/>
          <p:cNvSpPr/>
          <p:nvPr/>
        </p:nvSpPr>
        <p:spPr>
          <a:xfrm>
            <a:off x="53628" y="2926782"/>
            <a:ext cx="986509" cy="865709"/>
          </a:xfrm>
          <a:custGeom>
            <a:avLst/>
            <a:gdLst/>
            <a:ahLst/>
            <a:cxnLst/>
            <a:rect l="l" t="t" r="r" b="b"/>
            <a:pathLst>
              <a:path w="1099" h="968" extrusionOk="0">
                <a:moveTo>
                  <a:pt x="781" y="0"/>
                </a:moveTo>
                <a:cubicBezTo>
                  <a:pt x="318" y="0"/>
                  <a:pt x="318" y="0"/>
                  <a:pt x="318" y="0"/>
                </a:cubicBezTo>
                <a:cubicBezTo>
                  <a:pt x="288" y="0"/>
                  <a:pt x="261" y="16"/>
                  <a:pt x="246" y="42"/>
                </a:cubicBezTo>
                <a:cubicBezTo>
                  <a:pt x="15" y="443"/>
                  <a:pt x="15" y="443"/>
                  <a:pt x="15" y="443"/>
                </a:cubicBezTo>
                <a:cubicBezTo>
                  <a:pt x="0" y="468"/>
                  <a:pt x="0" y="500"/>
                  <a:pt x="15" y="525"/>
                </a:cubicBezTo>
                <a:cubicBezTo>
                  <a:pt x="246" y="926"/>
                  <a:pt x="246" y="926"/>
                  <a:pt x="246" y="926"/>
                </a:cubicBezTo>
                <a:cubicBezTo>
                  <a:pt x="261" y="952"/>
                  <a:pt x="288" y="968"/>
                  <a:pt x="318" y="968"/>
                </a:cubicBezTo>
                <a:cubicBezTo>
                  <a:pt x="781" y="968"/>
                  <a:pt x="781" y="968"/>
                  <a:pt x="781" y="968"/>
                </a:cubicBezTo>
                <a:cubicBezTo>
                  <a:pt x="810" y="968"/>
                  <a:pt x="838" y="952"/>
                  <a:pt x="852" y="926"/>
                </a:cubicBezTo>
                <a:cubicBezTo>
                  <a:pt x="1084" y="525"/>
                  <a:pt x="1084" y="525"/>
                  <a:pt x="1084" y="525"/>
                </a:cubicBezTo>
                <a:cubicBezTo>
                  <a:pt x="1099" y="500"/>
                  <a:pt x="1099" y="468"/>
                  <a:pt x="1084" y="443"/>
                </a:cubicBezTo>
                <a:cubicBezTo>
                  <a:pt x="852" y="42"/>
                  <a:pt x="852" y="42"/>
                  <a:pt x="852" y="42"/>
                </a:cubicBezTo>
                <a:cubicBezTo>
                  <a:pt x="838" y="16"/>
                  <a:pt x="810" y="0"/>
                  <a:pt x="78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7F3F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g73b18b998e_0_139"/>
          <p:cNvSpPr/>
          <p:nvPr/>
        </p:nvSpPr>
        <p:spPr>
          <a:xfrm>
            <a:off x="1025368" y="3635349"/>
            <a:ext cx="1110147" cy="974202"/>
          </a:xfrm>
          <a:custGeom>
            <a:avLst/>
            <a:gdLst/>
            <a:ahLst/>
            <a:cxnLst/>
            <a:rect l="l" t="t" r="r" b="b"/>
            <a:pathLst>
              <a:path w="1099" h="968" extrusionOk="0">
                <a:moveTo>
                  <a:pt x="781" y="0"/>
                </a:moveTo>
                <a:cubicBezTo>
                  <a:pt x="318" y="0"/>
                  <a:pt x="318" y="0"/>
                  <a:pt x="318" y="0"/>
                </a:cubicBezTo>
                <a:cubicBezTo>
                  <a:pt x="288" y="0"/>
                  <a:pt x="261" y="16"/>
                  <a:pt x="246" y="42"/>
                </a:cubicBezTo>
                <a:cubicBezTo>
                  <a:pt x="15" y="443"/>
                  <a:pt x="15" y="443"/>
                  <a:pt x="15" y="443"/>
                </a:cubicBezTo>
                <a:cubicBezTo>
                  <a:pt x="0" y="468"/>
                  <a:pt x="0" y="500"/>
                  <a:pt x="15" y="525"/>
                </a:cubicBezTo>
                <a:cubicBezTo>
                  <a:pt x="246" y="926"/>
                  <a:pt x="246" y="926"/>
                  <a:pt x="246" y="926"/>
                </a:cubicBezTo>
                <a:cubicBezTo>
                  <a:pt x="261" y="952"/>
                  <a:pt x="288" y="968"/>
                  <a:pt x="318" y="968"/>
                </a:cubicBezTo>
                <a:cubicBezTo>
                  <a:pt x="781" y="968"/>
                  <a:pt x="781" y="968"/>
                  <a:pt x="781" y="968"/>
                </a:cubicBezTo>
                <a:cubicBezTo>
                  <a:pt x="810" y="968"/>
                  <a:pt x="838" y="952"/>
                  <a:pt x="852" y="926"/>
                </a:cubicBezTo>
                <a:cubicBezTo>
                  <a:pt x="1084" y="525"/>
                  <a:pt x="1084" y="525"/>
                  <a:pt x="1084" y="525"/>
                </a:cubicBezTo>
                <a:cubicBezTo>
                  <a:pt x="1099" y="500"/>
                  <a:pt x="1099" y="468"/>
                  <a:pt x="1084" y="443"/>
                </a:cubicBezTo>
                <a:cubicBezTo>
                  <a:pt x="852" y="42"/>
                  <a:pt x="852" y="42"/>
                  <a:pt x="852" y="42"/>
                </a:cubicBezTo>
                <a:cubicBezTo>
                  <a:pt x="838" y="16"/>
                  <a:pt x="810" y="0"/>
                  <a:pt x="781" y="0"/>
                </a:cubicBezTo>
                <a:close/>
              </a:path>
            </a:pathLst>
          </a:custGeom>
          <a:solidFill>
            <a:srgbClr val="FF8A7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g73b18b998e_0_139"/>
          <p:cNvSpPr/>
          <p:nvPr/>
        </p:nvSpPr>
        <p:spPr>
          <a:xfrm>
            <a:off x="576809" y="3059067"/>
            <a:ext cx="1616093" cy="1418200"/>
          </a:xfrm>
          <a:custGeom>
            <a:avLst/>
            <a:gdLst/>
            <a:ahLst/>
            <a:cxnLst/>
            <a:rect l="l" t="t" r="r" b="b"/>
            <a:pathLst>
              <a:path w="1099" h="968" extrusionOk="0">
                <a:moveTo>
                  <a:pt x="781" y="0"/>
                </a:moveTo>
                <a:cubicBezTo>
                  <a:pt x="318" y="0"/>
                  <a:pt x="318" y="0"/>
                  <a:pt x="318" y="0"/>
                </a:cubicBezTo>
                <a:cubicBezTo>
                  <a:pt x="288" y="0"/>
                  <a:pt x="261" y="16"/>
                  <a:pt x="246" y="42"/>
                </a:cubicBezTo>
                <a:cubicBezTo>
                  <a:pt x="15" y="443"/>
                  <a:pt x="15" y="443"/>
                  <a:pt x="15" y="443"/>
                </a:cubicBezTo>
                <a:cubicBezTo>
                  <a:pt x="0" y="468"/>
                  <a:pt x="0" y="500"/>
                  <a:pt x="15" y="525"/>
                </a:cubicBezTo>
                <a:cubicBezTo>
                  <a:pt x="246" y="926"/>
                  <a:pt x="246" y="926"/>
                  <a:pt x="246" y="926"/>
                </a:cubicBezTo>
                <a:cubicBezTo>
                  <a:pt x="261" y="952"/>
                  <a:pt x="288" y="968"/>
                  <a:pt x="318" y="968"/>
                </a:cubicBezTo>
                <a:cubicBezTo>
                  <a:pt x="781" y="968"/>
                  <a:pt x="781" y="968"/>
                  <a:pt x="781" y="968"/>
                </a:cubicBezTo>
                <a:cubicBezTo>
                  <a:pt x="810" y="968"/>
                  <a:pt x="838" y="952"/>
                  <a:pt x="852" y="926"/>
                </a:cubicBezTo>
                <a:cubicBezTo>
                  <a:pt x="1084" y="525"/>
                  <a:pt x="1084" y="525"/>
                  <a:pt x="1084" y="525"/>
                </a:cubicBezTo>
                <a:cubicBezTo>
                  <a:pt x="1099" y="500"/>
                  <a:pt x="1099" y="468"/>
                  <a:pt x="1084" y="443"/>
                </a:cubicBezTo>
                <a:cubicBezTo>
                  <a:pt x="852" y="42"/>
                  <a:pt x="852" y="42"/>
                  <a:pt x="852" y="42"/>
                </a:cubicBezTo>
                <a:cubicBezTo>
                  <a:pt x="838" y="16"/>
                  <a:pt x="810" y="0"/>
                  <a:pt x="781" y="0"/>
                </a:cubicBezTo>
                <a:close/>
              </a:path>
            </a:pathLst>
          </a:custGeom>
          <a:noFill/>
          <a:ln w="63500" cap="flat" cmpd="sng">
            <a:solidFill>
              <a:srgbClr val="F7F3F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g73b18b998e_0_139"/>
          <p:cNvSpPr/>
          <p:nvPr/>
        </p:nvSpPr>
        <p:spPr>
          <a:xfrm>
            <a:off x="986762" y="3113668"/>
            <a:ext cx="1112100" cy="5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-ES" sz="1000" b="1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Documents</a:t>
            </a:r>
            <a:r>
              <a:rPr lang="es-ES" sz="10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associated with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-ES" sz="10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each product: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g73b18b998e_0_139"/>
          <p:cNvSpPr/>
          <p:nvPr/>
        </p:nvSpPr>
        <p:spPr>
          <a:xfrm>
            <a:off x="202480" y="2734217"/>
            <a:ext cx="901200" cy="8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F7F3F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-ES" sz="1000" b="1" i="0" u="none" strike="noStrike" cap="none">
                <a:solidFill>
                  <a:srgbClr val="F7F3F7"/>
                </a:solidFill>
                <a:latin typeface="Calibri"/>
                <a:ea typeface="Calibri"/>
                <a:cs typeface="Calibri"/>
                <a:sym typeface="Calibri"/>
              </a:rPr>
              <a:t>PUM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-ES" sz="1000" b="0" i="0" u="none" strike="noStrike" cap="none">
                <a:solidFill>
                  <a:srgbClr val="F7F3F7"/>
                </a:solidFill>
                <a:latin typeface="Calibri"/>
                <a:ea typeface="Calibri"/>
                <a:cs typeface="Calibri"/>
                <a:sym typeface="Calibri"/>
              </a:rPr>
              <a:t>Product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-ES" sz="1000" b="0" i="0" u="none" strike="noStrike" cap="none">
                <a:solidFill>
                  <a:srgbClr val="F7F3F7"/>
                </a:solidFill>
                <a:latin typeface="Calibri"/>
                <a:ea typeface="Calibri"/>
                <a:cs typeface="Calibri"/>
                <a:sym typeface="Calibri"/>
              </a:rPr>
              <a:t>User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-ES" sz="1000" b="0" i="0" u="none" strike="noStrike" cap="none">
                <a:solidFill>
                  <a:srgbClr val="F7F3F7"/>
                </a:solidFill>
                <a:latin typeface="Calibri"/>
                <a:ea typeface="Calibri"/>
                <a:cs typeface="Calibri"/>
                <a:sym typeface="Calibri"/>
              </a:rPr>
              <a:t>Manual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g73b18b998e_0_139"/>
          <p:cNvSpPr/>
          <p:nvPr/>
        </p:nvSpPr>
        <p:spPr>
          <a:xfrm>
            <a:off x="1134264" y="3776984"/>
            <a:ext cx="964500" cy="6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-ES" sz="1000" b="1" i="0" u="none" strike="noStrike" cap="none">
                <a:solidFill>
                  <a:srgbClr val="F7F3F7"/>
                </a:solidFill>
                <a:latin typeface="Calibri"/>
                <a:ea typeface="Calibri"/>
                <a:cs typeface="Calibri"/>
                <a:sym typeface="Calibri"/>
              </a:rPr>
              <a:t>QuID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-ES" sz="1000" b="0" i="0" u="none" strike="noStrike" cap="none">
                <a:solidFill>
                  <a:srgbClr val="F7F3F7"/>
                </a:solidFill>
                <a:latin typeface="Calibri"/>
                <a:ea typeface="Calibri"/>
                <a:cs typeface="Calibri"/>
                <a:sym typeface="Calibri"/>
              </a:rPr>
              <a:t>Quality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-ES" sz="1000" b="0" i="0" u="none" strike="noStrike" cap="none">
                <a:solidFill>
                  <a:srgbClr val="F7F3F7"/>
                </a:solidFill>
                <a:latin typeface="Calibri"/>
                <a:ea typeface="Calibri"/>
                <a:cs typeface="Calibri"/>
                <a:sym typeface="Calibri"/>
              </a:rPr>
              <a:t>Information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-ES" sz="1000" b="0" i="0" u="none" strike="noStrike" cap="none">
                <a:solidFill>
                  <a:srgbClr val="F7F3F7"/>
                </a:solidFill>
                <a:latin typeface="Calibri"/>
                <a:ea typeface="Calibri"/>
                <a:cs typeface="Calibri"/>
                <a:sym typeface="Calibri"/>
              </a:rPr>
              <a:t>Document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29" name="Google Shape;229;g73b18b998e_0_139"/>
          <p:cNvGraphicFramePr/>
          <p:nvPr/>
        </p:nvGraphicFramePr>
        <p:xfrm>
          <a:off x="2501706" y="555526"/>
          <a:ext cx="6374650" cy="3917265"/>
        </p:xfrm>
        <a:graphic>
          <a:graphicData uri="http://schemas.openxmlformats.org/drawingml/2006/table">
            <a:tbl>
              <a:tblPr>
                <a:noFill/>
                <a:tableStyleId>{28FDBF20-061C-4A0D-AE5B-15F29EB16A85}</a:tableStyleId>
              </a:tblPr>
              <a:tblGrid>
                <a:gridCol w="1156500"/>
                <a:gridCol w="2738600"/>
                <a:gridCol w="2479550"/>
              </a:tblGrid>
              <a:tr h="340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s-ES" sz="900" b="1" i="0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Product family</a:t>
                      </a:r>
                      <a:endParaRPr sz="1500" u="none" strike="noStrike" cap="none"/>
                    </a:p>
                  </a:txBody>
                  <a:tcPr marL="77125" marR="77125" marT="77125" marB="771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B61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s-ES" sz="900" b="1" i="0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REP</a:t>
                      </a:r>
                      <a:endParaRPr sz="1500" u="none" strike="noStrike" cap="none"/>
                    </a:p>
                  </a:txBody>
                  <a:tcPr marL="77125" marR="77125" marT="77125" marB="771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B61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s-ES" sz="900" b="1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NRT</a:t>
                      </a:r>
                      <a:endParaRPr sz="1500" u="none" strike="noStrike" cap="none"/>
                    </a:p>
                  </a:txBody>
                  <a:tcPr marL="77125" marR="77125" marT="77125" marB="771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B6192"/>
                    </a:solidFill>
                  </a:tcPr>
                </a:tc>
              </a:tr>
              <a:tr h="340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s-ES" sz="900" b="1" i="0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Update </a:t>
                      </a:r>
                      <a:endParaRPr sz="1500" u="none" strike="noStrike" cap="none"/>
                    </a:p>
                  </a:txBody>
                  <a:tcPr marL="77125" marR="77125" marT="77125" marB="771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B61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s-ES" sz="9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Every 6 months</a:t>
                      </a:r>
                      <a:endParaRPr sz="1500" u="none" strike="noStrike" cap="none"/>
                    </a:p>
                  </a:txBody>
                  <a:tcPr marL="77125" marR="77125" marT="77125" marB="771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s-ES" sz="9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Every hour</a:t>
                      </a:r>
                      <a:endParaRPr sz="1500" u="none" strike="noStrike" cap="none"/>
                    </a:p>
                  </a:txBody>
                  <a:tcPr marL="77125" marR="77125" marT="77125" marB="771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40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s-ES" sz="900" b="1" i="0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Scope</a:t>
                      </a:r>
                      <a:endParaRPr sz="1500" u="none" strike="noStrike" cap="none"/>
                    </a:p>
                  </a:txBody>
                  <a:tcPr marL="77125" marR="77125" marT="77125" marB="771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B61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s-ES" sz="9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Global</a:t>
                      </a:r>
                      <a:endParaRPr sz="1500" u="none" strike="noStrike" cap="none"/>
                    </a:p>
                  </a:txBody>
                  <a:tcPr marL="77125" marR="77125" marT="77125" marB="771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s-ES" sz="9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Global and regional</a:t>
                      </a:r>
                      <a:endParaRPr sz="1500" u="none" strike="noStrike" cap="none"/>
                    </a:p>
                  </a:txBody>
                  <a:tcPr marL="77125" marR="77125" marT="77125" marB="771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01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s-ES" sz="900" b="1" i="0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Quality </a:t>
                      </a:r>
                      <a:r>
                        <a:rPr lang="es-ES"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cheks</a:t>
                      </a:r>
                      <a:endParaRPr sz="1500" u="none" strike="noStrike" cap="none"/>
                    </a:p>
                  </a:txBody>
                  <a:tcPr marL="77125" marR="77125" marT="77125" marB="771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B61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s-ES" sz="9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Delayed mode</a:t>
                      </a:r>
                      <a:endParaRPr sz="1500" u="none" strike="noStrike" cap="none"/>
                    </a:p>
                  </a:txBody>
                  <a:tcPr marL="77125" marR="77125" marT="77125" marB="771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s-ES" sz="9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Delayed mode + Real Time (when delayed mode is not available)</a:t>
                      </a:r>
                      <a:endParaRPr sz="1500" u="none" strike="noStrike" cap="none"/>
                    </a:p>
                  </a:txBody>
                  <a:tcPr marL="77125" marR="77125" marT="77125" marB="771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</a:tr>
              <a:tr h="342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s-ES" sz="900" b="1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Topic*</a:t>
                      </a:r>
                      <a:endParaRPr sz="1500" u="none" strike="noStrike" cap="none"/>
                    </a:p>
                  </a:txBody>
                  <a:tcPr marL="77125" marR="77125" marT="77125" marB="771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B61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s-ES" sz="9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One </a:t>
                      </a:r>
                      <a:r>
                        <a:rPr lang="es-ES" sz="9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topic (WAVE or BGC or TS or UV)</a:t>
                      </a:r>
                      <a:endParaRPr sz="1500" u="none" strike="noStrike" cap="none"/>
                    </a:p>
                  </a:txBody>
                  <a:tcPr marL="77125" marR="77125" marT="77125" marB="771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s-ES" sz="9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One or more </a:t>
                      </a:r>
                      <a:r>
                        <a:rPr lang="es-ES" sz="9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topics</a:t>
                      </a:r>
                      <a:endParaRPr sz="9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7125" marR="77125" marT="77125" marB="771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42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s-ES" sz="900" b="1" i="0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Example</a:t>
                      </a:r>
                      <a:endParaRPr sz="1500" b="1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7125" marR="77125" marT="77125" marB="771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B61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s-ES" sz="9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INSITU_GLO_WAVE_</a:t>
                      </a:r>
                      <a:r>
                        <a:rPr lang="es-ES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REP</a:t>
                      </a:r>
                      <a:r>
                        <a:rPr lang="es-ES" sz="9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_&lt;code&gt;</a:t>
                      </a:r>
                      <a:endParaRPr sz="15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s-ES" sz="9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INSITU_GLO_TS_</a:t>
                      </a:r>
                      <a:r>
                        <a:rPr lang="es-ES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REP</a:t>
                      </a:r>
                      <a:r>
                        <a:rPr lang="es-ES" sz="9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_&lt;code&gt;</a:t>
                      </a:r>
                      <a:endParaRPr sz="15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s-ES" sz="9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INSITU_GLO_BGC_</a:t>
                      </a:r>
                      <a:r>
                        <a:rPr lang="es-ES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REP</a:t>
                      </a:r>
                      <a:r>
                        <a:rPr lang="es-ES" sz="9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_&lt;code&gt;</a:t>
                      </a:r>
                      <a:endParaRPr sz="9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s-ES" sz="900" i="1" u="none" strike="noStrike" cap="none">
                          <a:solidFill>
                            <a:srgbClr val="92929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*MY is the new proposed acronym</a:t>
                      </a:r>
                      <a:endParaRPr sz="9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7125" marR="77125" marT="77125" marB="771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s-ES" sz="90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INSITU_</a:t>
                      </a:r>
                      <a:r>
                        <a:rPr lang="es-ES" sz="9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r>
                        <a:rPr lang="es-ES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</a:t>
                      </a:r>
                      <a:r>
                        <a:rPr lang="es-ES" sz="90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_</a:t>
                      </a:r>
                      <a:r>
                        <a:rPr lang="es-ES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NRT</a:t>
                      </a:r>
                      <a:r>
                        <a:rPr lang="es-ES" sz="90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_&lt;code&gt;</a:t>
                      </a:r>
                      <a:endParaRPr sz="15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s-ES" sz="90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INSITU_GLO_UV_</a:t>
                      </a:r>
                      <a:r>
                        <a:rPr lang="es-ES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NRT</a:t>
                      </a:r>
                      <a:r>
                        <a:rPr lang="es-ES" sz="90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_&lt;code&gt;</a:t>
                      </a:r>
                      <a:endParaRPr sz="15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s-ES" sz="900" b="0" i="1" u="none" strike="noStrike" cap="none">
                          <a:solidFill>
                            <a:srgbClr val="92929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*</a:t>
                      </a:r>
                      <a:r>
                        <a:rPr lang="es-ES" sz="900" i="1" u="none" strike="noStrike" cap="none">
                          <a:solidFill>
                            <a:srgbClr val="92929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MYNRT</a:t>
                      </a:r>
                      <a:r>
                        <a:rPr lang="es-ES" sz="900" b="0" i="1" u="none" strike="noStrike" cap="none">
                          <a:solidFill>
                            <a:srgbClr val="92929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is the new proposed acronym</a:t>
                      </a:r>
                      <a:endParaRPr sz="1500" b="0" i="1" u="none" strike="noStrike" cap="none">
                        <a:solidFill>
                          <a:srgbClr val="92929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7125" marR="77125" marT="77125" marB="771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42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s-ES" sz="900" b="1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Content</a:t>
                      </a:r>
                      <a:endParaRPr sz="1500" b="1" i="0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7125" marR="77125" marT="77125" marB="7712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s-ES" sz="900" b="1" i="0" u="none" strike="noStrike" cap="none">
                          <a:solidFill>
                            <a:srgbClr val="9900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BGC</a:t>
                      </a:r>
                      <a:r>
                        <a:rPr lang="es-ES" sz="900" b="0" i="0" u="none" strike="noStrike" cap="none">
                          <a:solidFill>
                            <a:srgbClr val="9900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  </a:t>
                      </a:r>
                      <a:r>
                        <a:rPr lang="es-ES" sz="9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Chlorophyll and Oxygen</a:t>
                      </a:r>
                      <a:r>
                        <a:rPr lang="es-ES" sz="900" b="0" i="1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s-ES" sz="9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 </a:t>
                      </a:r>
                      <a:r>
                        <a:rPr lang="es-ES" sz="900" b="0" i="1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March 2020</a:t>
                      </a:r>
                      <a:endParaRPr sz="15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2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s-ES" sz="900" b="1" i="0" u="none" strike="noStrike" cap="none">
                          <a:solidFill>
                            <a:srgbClr val="FF00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UV (currents)</a:t>
                      </a:r>
                      <a:r>
                        <a:rPr lang="es-ES" sz="900" b="0" i="0" u="none" strike="noStrike" cap="none">
                          <a:solidFill>
                            <a:srgbClr val="2222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 </a:t>
                      </a:r>
                      <a:r>
                        <a:rPr lang="es-ES" sz="9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HF radar totals since </a:t>
                      </a:r>
                      <a:r>
                        <a:rPr lang="es-ES" sz="900" b="0" i="1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April 2019</a:t>
                      </a:r>
                      <a:r>
                        <a:rPr lang="es-ES" sz="9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 U</a:t>
                      </a:r>
                      <a:r>
                        <a:rPr lang="es-ES" sz="900" b="0" i="0" u="none" strike="noStrike" cap="none">
                          <a:solidFill>
                            <a:srgbClr val="2222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pcoming: Vessel-mounted ADCPs and HF radar radials in </a:t>
                      </a:r>
                      <a:r>
                        <a:rPr lang="es-ES" sz="900" b="0" i="1" u="none" strike="noStrike" cap="none">
                          <a:solidFill>
                            <a:srgbClr val="2222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July 2020</a:t>
                      </a:r>
                      <a:r>
                        <a:rPr lang="es-ES" sz="900" b="0" i="0" u="none" strike="noStrike" cap="none">
                          <a:solidFill>
                            <a:srgbClr val="2222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</a:t>
                      </a:r>
                      <a:endParaRPr sz="15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2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s-ES" sz="900" b="1" i="0" u="none" strike="noStrike" cap="none">
                          <a:solidFill>
                            <a:srgbClr val="5B5B5B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Waves</a:t>
                      </a:r>
                      <a:r>
                        <a:rPr lang="es-ES" sz="900" b="0" i="0" u="none" strike="noStrike" cap="none">
                          <a:solidFill>
                            <a:srgbClr val="2222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 Upcoming: Wave Spectra in </a:t>
                      </a:r>
                      <a:r>
                        <a:rPr lang="es-ES" sz="900" b="0" i="1" u="none" strike="noStrike" cap="none">
                          <a:solidFill>
                            <a:srgbClr val="2222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Dec 2020</a:t>
                      </a:r>
                      <a:endParaRPr sz="15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7125" marR="77125" marT="77125" marB="7712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s-ES" sz="9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T&amp;S</a:t>
                      </a:r>
                      <a:r>
                        <a:rPr lang="es-ES" sz="9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 Saildrones since </a:t>
                      </a:r>
                      <a:r>
                        <a:rPr lang="es-ES" sz="900" b="0" i="1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Dec 2019</a:t>
                      </a:r>
                      <a:endParaRPr sz="15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2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s-ES" sz="900" b="1" i="0" u="none" strike="noStrike" cap="none">
                          <a:solidFill>
                            <a:srgbClr val="FF00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Currents</a:t>
                      </a:r>
                      <a:r>
                        <a:rPr lang="es-ES" sz="900" b="0" i="0" u="none" strike="noStrike" cap="none">
                          <a:solidFill>
                            <a:srgbClr val="2222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 HF radar totals since </a:t>
                      </a:r>
                      <a:r>
                        <a:rPr lang="es-ES" sz="900" b="0" i="1" u="none" strike="noStrike" cap="none">
                          <a:solidFill>
                            <a:srgbClr val="2222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April 2019</a:t>
                      </a:r>
                      <a:r>
                        <a:rPr lang="es-ES" sz="900" b="0" i="0" u="none" strike="noStrike" cap="none">
                          <a:solidFill>
                            <a:srgbClr val="2222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and radials since </a:t>
                      </a:r>
                      <a:r>
                        <a:rPr lang="es-ES" sz="900" b="0" i="1" u="none" strike="noStrike" cap="none">
                          <a:solidFill>
                            <a:srgbClr val="2222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March 2020</a:t>
                      </a:r>
                      <a:endParaRPr sz="15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2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s-ES" sz="900" b="1" i="0" u="none" strike="noStrike" cap="none">
                          <a:solidFill>
                            <a:srgbClr val="5B5B5B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Waves</a:t>
                      </a:r>
                      <a:r>
                        <a:rPr lang="es-ES" sz="900" b="0" i="0" u="none" strike="noStrike" cap="none">
                          <a:solidFill>
                            <a:srgbClr val="2222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 Wave Spectra since</a:t>
                      </a:r>
                      <a:r>
                        <a:rPr lang="es-ES" sz="900" b="0" i="1" u="none" strike="noStrike" cap="none">
                          <a:solidFill>
                            <a:srgbClr val="2222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March 2020</a:t>
                      </a:r>
                      <a:endParaRPr sz="15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7125" marR="77125" marT="77125" marB="771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230" name="Google Shape;230;g73b18b998e_0_139"/>
          <p:cNvSpPr txBox="1"/>
          <p:nvPr/>
        </p:nvSpPr>
        <p:spPr>
          <a:xfrm>
            <a:off x="2501700" y="4496525"/>
            <a:ext cx="3000000" cy="2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-ES" sz="900" b="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Topic: variables categories</a:t>
            </a:r>
            <a:endParaRPr sz="1400" b="0" i="1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" name="Google Shape;231;g73b18b998e_0_139"/>
          <p:cNvPicPr preferRelativeResize="0"/>
          <p:nvPr/>
        </p:nvPicPr>
        <p:blipFill rotWithShape="1">
          <a:blip r:embed="rId3">
            <a:alphaModFix/>
          </a:blip>
          <a:srcRect t="26974" b="24667"/>
          <a:stretch/>
        </p:blipFill>
        <p:spPr>
          <a:xfrm>
            <a:off x="0" y="4804000"/>
            <a:ext cx="7200225" cy="211175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g73b18b998e_0_139"/>
          <p:cNvSpPr txBox="1">
            <a:spLocks noGrp="1"/>
          </p:cNvSpPr>
          <p:nvPr>
            <p:ph type="title"/>
          </p:nvPr>
        </p:nvSpPr>
        <p:spPr>
          <a:xfrm>
            <a:off x="-48375" y="4771750"/>
            <a:ext cx="7385400" cy="4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#CMEMS4BlackSea                                           CMEMS Regional Training Workshop for</a:t>
            </a:r>
            <a:r>
              <a:rPr lang="es-ES" sz="1100" b="1">
                <a:solidFill>
                  <a:srgbClr val="FFFFFF"/>
                </a:solidFill>
                <a:highlight>
                  <a:srgbClr val="DE9B96"/>
                </a:highlight>
              </a:rPr>
              <a:t> Black Sea Region</a:t>
            </a: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 | 19 May - Online session</a:t>
            </a:r>
            <a:endParaRPr sz="1100">
              <a:solidFill>
                <a:srgbClr val="FFFFFF"/>
              </a:solidFill>
              <a:highlight>
                <a:srgbClr val="DE9B96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endParaRPr sz="1100" b="1">
              <a:solidFill>
                <a:srgbClr val="FFFFFF"/>
              </a:solidFill>
              <a:highlight>
                <a:srgbClr val="DE9B96"/>
              </a:highligh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9"/>
          <p:cNvSpPr txBox="1">
            <a:spLocks noGrp="1"/>
          </p:cNvSpPr>
          <p:nvPr>
            <p:ph type="body" idx="1"/>
          </p:nvPr>
        </p:nvSpPr>
        <p:spPr>
          <a:xfrm>
            <a:off x="683568" y="527768"/>
            <a:ext cx="8064900" cy="3625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34290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35"/>
              <a:buChar char="•"/>
            </a:pPr>
            <a:r>
              <a:rPr lang="es-ES" sz="2035" dirty="0">
                <a:solidFill>
                  <a:srgbClr val="404040"/>
                </a:solidFill>
              </a:rPr>
              <a:t>REP </a:t>
            </a:r>
            <a:r>
              <a:rPr lang="es-ES" sz="2035" dirty="0" err="1">
                <a:solidFill>
                  <a:srgbClr val="404040"/>
                </a:solidFill>
              </a:rPr>
              <a:t>products</a:t>
            </a:r>
            <a:r>
              <a:rPr lang="es-ES" sz="2035" dirty="0">
                <a:solidFill>
                  <a:srgbClr val="404040"/>
                </a:solidFill>
              </a:rPr>
              <a:t>:</a:t>
            </a:r>
            <a:endParaRPr sz="2035" dirty="0">
              <a:solidFill>
                <a:srgbClr val="404040"/>
              </a:solidFill>
            </a:endParaRPr>
          </a:p>
          <a:p>
            <a:pPr marL="742950" lvl="1" indent="-300672" algn="just">
              <a:spcBef>
                <a:spcPts val="0"/>
              </a:spcBef>
              <a:buClr>
                <a:srgbClr val="000000"/>
              </a:buClr>
              <a:buSzPts val="2035"/>
            </a:pPr>
            <a:r>
              <a:rPr lang="es-ES" sz="2035" dirty="0">
                <a:solidFill>
                  <a:srgbClr val="404040"/>
                </a:solidFill>
              </a:rPr>
              <a:t>Regional REP </a:t>
            </a:r>
            <a:r>
              <a:rPr lang="es-ES" sz="2035" dirty="0" err="1">
                <a:solidFill>
                  <a:srgbClr val="404040"/>
                </a:solidFill>
              </a:rPr>
              <a:t>products</a:t>
            </a:r>
            <a:r>
              <a:rPr lang="es-ES" sz="2035" dirty="0">
                <a:solidFill>
                  <a:srgbClr val="404040"/>
                </a:solidFill>
              </a:rPr>
              <a:t> </a:t>
            </a:r>
            <a:r>
              <a:rPr lang="es-ES" sz="2035" dirty="0" err="1">
                <a:solidFill>
                  <a:srgbClr val="404040"/>
                </a:solidFill>
              </a:rPr>
              <a:t>disappeared</a:t>
            </a:r>
            <a:r>
              <a:rPr lang="es-ES" sz="2035" dirty="0">
                <a:solidFill>
                  <a:srgbClr val="404040"/>
                </a:solidFill>
              </a:rPr>
              <a:t> </a:t>
            </a:r>
            <a:r>
              <a:rPr lang="fr-FR" altLang="en-US" sz="2400" dirty="0">
                <a:solidFill>
                  <a:srgbClr val="404040"/>
                </a:solidFill>
                <a:sym typeface="Wingdings" panose="05000000000000000000" pitchFamily="2" charset="2"/>
              </a:rPr>
              <a:t></a:t>
            </a:r>
            <a:r>
              <a:rPr lang="es-ES" sz="2035" dirty="0" smtClean="0">
                <a:solidFill>
                  <a:srgbClr val="404040"/>
                </a:solidFill>
              </a:rPr>
              <a:t> </a:t>
            </a:r>
            <a:r>
              <a:rPr lang="es-ES" sz="2035" b="1" dirty="0" err="1" smtClean="0">
                <a:solidFill>
                  <a:srgbClr val="404040"/>
                </a:solidFill>
              </a:rPr>
              <a:t>Only</a:t>
            </a:r>
            <a:r>
              <a:rPr lang="es-ES" sz="2035" b="1" dirty="0" smtClean="0">
                <a:solidFill>
                  <a:srgbClr val="404040"/>
                </a:solidFill>
              </a:rPr>
              <a:t> </a:t>
            </a:r>
            <a:r>
              <a:rPr lang="es-ES" sz="2035" b="1" dirty="0">
                <a:solidFill>
                  <a:srgbClr val="404040"/>
                </a:solidFill>
              </a:rPr>
              <a:t>GLOBAL REP </a:t>
            </a:r>
            <a:r>
              <a:rPr lang="es-ES" sz="2035" b="1" dirty="0" err="1">
                <a:solidFill>
                  <a:srgbClr val="404040"/>
                </a:solidFill>
              </a:rPr>
              <a:t>products</a:t>
            </a:r>
            <a:r>
              <a:rPr lang="es-ES" sz="2035" dirty="0">
                <a:solidFill>
                  <a:srgbClr val="404040"/>
                </a:solidFill>
              </a:rPr>
              <a:t>.</a:t>
            </a:r>
            <a:endParaRPr dirty="0"/>
          </a:p>
          <a:p>
            <a:pPr marL="742950" lvl="1" indent="-300672" algn="just">
              <a:spcBef>
                <a:spcPts val="600"/>
              </a:spcBef>
              <a:buClr>
                <a:srgbClr val="000000"/>
              </a:buClr>
              <a:buSzPts val="2035"/>
            </a:pPr>
            <a:r>
              <a:rPr lang="es-ES" sz="2035" dirty="0">
                <a:solidFill>
                  <a:srgbClr val="404040"/>
                </a:solidFill>
              </a:rPr>
              <a:t>New </a:t>
            </a:r>
            <a:r>
              <a:rPr lang="es-ES" sz="2035" dirty="0" err="1">
                <a:solidFill>
                  <a:srgbClr val="404040"/>
                </a:solidFill>
              </a:rPr>
              <a:t>acronym</a:t>
            </a:r>
            <a:r>
              <a:rPr lang="es-ES" sz="2035" dirty="0">
                <a:solidFill>
                  <a:srgbClr val="404040"/>
                </a:solidFill>
              </a:rPr>
              <a:t> </a:t>
            </a:r>
            <a:r>
              <a:rPr lang="fr-FR" altLang="en-US" sz="2400" dirty="0">
                <a:solidFill>
                  <a:srgbClr val="404040"/>
                </a:solidFill>
                <a:sym typeface="Wingdings" panose="05000000000000000000" pitchFamily="2" charset="2"/>
              </a:rPr>
              <a:t></a:t>
            </a:r>
            <a:r>
              <a:rPr lang="es-ES" sz="2035" dirty="0" smtClean="0">
                <a:solidFill>
                  <a:srgbClr val="404040"/>
                </a:solidFill>
              </a:rPr>
              <a:t> </a:t>
            </a:r>
            <a:r>
              <a:rPr lang="es-ES" sz="2035" dirty="0">
                <a:solidFill>
                  <a:srgbClr val="404040"/>
                </a:solidFill>
              </a:rPr>
              <a:t>MY</a:t>
            </a:r>
            <a:endParaRPr sz="2035" dirty="0">
              <a:solidFill>
                <a:srgbClr val="404040"/>
              </a:solidFill>
            </a:endParaRPr>
          </a:p>
          <a:p>
            <a:pPr marL="74295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  <a:p>
            <a:pPr marL="342900" lvl="0" indent="-3429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35"/>
              <a:buChar char="•"/>
            </a:pPr>
            <a:r>
              <a:rPr lang="es-ES" sz="2035" dirty="0">
                <a:solidFill>
                  <a:srgbClr val="404040"/>
                </a:solidFill>
              </a:rPr>
              <a:t>NRT </a:t>
            </a:r>
            <a:r>
              <a:rPr lang="es-ES" sz="2035" dirty="0" err="1">
                <a:solidFill>
                  <a:srgbClr val="404040"/>
                </a:solidFill>
              </a:rPr>
              <a:t>products</a:t>
            </a:r>
            <a:r>
              <a:rPr lang="es-ES" sz="2035" dirty="0">
                <a:solidFill>
                  <a:srgbClr val="404040"/>
                </a:solidFill>
              </a:rPr>
              <a:t>:</a:t>
            </a:r>
            <a:endParaRPr sz="2035" dirty="0">
              <a:solidFill>
                <a:srgbClr val="404040"/>
              </a:solidFill>
            </a:endParaRPr>
          </a:p>
          <a:p>
            <a:pPr marL="742950" lvl="1" indent="-300672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35"/>
              <a:buChar char="–"/>
            </a:pPr>
            <a:r>
              <a:rPr lang="es-ES" sz="2035" dirty="0">
                <a:solidFill>
                  <a:srgbClr val="404040"/>
                </a:solidFill>
              </a:rPr>
              <a:t>Regional and global</a:t>
            </a:r>
            <a:endParaRPr sz="2035" dirty="0">
              <a:solidFill>
                <a:srgbClr val="404040"/>
              </a:solidFill>
            </a:endParaRPr>
          </a:p>
          <a:p>
            <a:pPr marL="742950" lvl="1" indent="-300672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35"/>
              <a:buChar char="–"/>
            </a:pPr>
            <a:r>
              <a:rPr lang="es-ES" sz="2035" dirty="0" err="1">
                <a:solidFill>
                  <a:srgbClr val="404040"/>
                </a:solidFill>
              </a:rPr>
              <a:t>This</a:t>
            </a:r>
            <a:r>
              <a:rPr lang="es-ES" sz="2035" dirty="0">
                <a:solidFill>
                  <a:srgbClr val="404040"/>
                </a:solidFill>
              </a:rPr>
              <a:t> </a:t>
            </a:r>
            <a:r>
              <a:rPr lang="es-ES" sz="2035" dirty="0" err="1">
                <a:solidFill>
                  <a:srgbClr val="404040"/>
                </a:solidFill>
              </a:rPr>
              <a:t>product</a:t>
            </a:r>
            <a:r>
              <a:rPr lang="es-ES" sz="2035" dirty="0">
                <a:solidFill>
                  <a:srgbClr val="404040"/>
                </a:solidFill>
              </a:rPr>
              <a:t> </a:t>
            </a:r>
            <a:r>
              <a:rPr lang="es-ES" sz="2035" dirty="0" err="1">
                <a:solidFill>
                  <a:srgbClr val="404040"/>
                </a:solidFill>
              </a:rPr>
              <a:t>will</a:t>
            </a:r>
            <a:r>
              <a:rPr lang="es-ES" sz="2035" dirty="0">
                <a:solidFill>
                  <a:srgbClr val="404040"/>
                </a:solidFill>
              </a:rPr>
              <a:t> be </a:t>
            </a:r>
            <a:r>
              <a:rPr lang="es-ES" sz="2035" dirty="0" err="1">
                <a:solidFill>
                  <a:srgbClr val="404040"/>
                </a:solidFill>
              </a:rPr>
              <a:t>constantly</a:t>
            </a:r>
            <a:r>
              <a:rPr lang="es-ES" sz="2035" dirty="0">
                <a:solidFill>
                  <a:srgbClr val="404040"/>
                </a:solidFill>
              </a:rPr>
              <a:t> </a:t>
            </a:r>
            <a:r>
              <a:rPr lang="es-ES" sz="2035" dirty="0" err="1">
                <a:solidFill>
                  <a:srgbClr val="404040"/>
                </a:solidFill>
              </a:rPr>
              <a:t>updated</a:t>
            </a:r>
            <a:r>
              <a:rPr lang="es-ES" sz="2035" dirty="0">
                <a:solidFill>
                  <a:srgbClr val="404040"/>
                </a:solidFill>
              </a:rPr>
              <a:t> </a:t>
            </a:r>
            <a:r>
              <a:rPr lang="es-ES" sz="2035" dirty="0" err="1">
                <a:solidFill>
                  <a:srgbClr val="404040"/>
                </a:solidFill>
              </a:rPr>
              <a:t>with</a:t>
            </a:r>
            <a:r>
              <a:rPr lang="es-ES" sz="2035" dirty="0">
                <a:solidFill>
                  <a:srgbClr val="404040"/>
                </a:solidFill>
              </a:rPr>
              <a:t> </a:t>
            </a:r>
            <a:r>
              <a:rPr lang="es-ES" sz="2035" b="1" dirty="0" err="1">
                <a:solidFill>
                  <a:srgbClr val="404040"/>
                </a:solidFill>
              </a:rPr>
              <a:t>the</a:t>
            </a:r>
            <a:r>
              <a:rPr lang="es-ES" sz="2035" b="1" dirty="0">
                <a:solidFill>
                  <a:srgbClr val="404040"/>
                </a:solidFill>
              </a:rPr>
              <a:t> </a:t>
            </a:r>
            <a:r>
              <a:rPr lang="es-ES" sz="2035" b="1" dirty="0" err="1">
                <a:solidFill>
                  <a:srgbClr val="404040"/>
                </a:solidFill>
              </a:rPr>
              <a:t>best</a:t>
            </a:r>
            <a:r>
              <a:rPr lang="es-ES" sz="2035" b="1" dirty="0">
                <a:solidFill>
                  <a:srgbClr val="404040"/>
                </a:solidFill>
              </a:rPr>
              <a:t> </a:t>
            </a:r>
            <a:r>
              <a:rPr lang="es-ES" sz="2035" b="1" dirty="0" err="1">
                <a:solidFill>
                  <a:srgbClr val="404040"/>
                </a:solidFill>
              </a:rPr>
              <a:t>version</a:t>
            </a:r>
            <a:r>
              <a:rPr lang="es-ES" sz="2035" b="1" dirty="0">
                <a:solidFill>
                  <a:srgbClr val="404040"/>
                </a:solidFill>
              </a:rPr>
              <a:t> of </a:t>
            </a:r>
            <a:r>
              <a:rPr lang="es-ES" sz="2035" b="1" dirty="0" err="1">
                <a:solidFill>
                  <a:srgbClr val="404040"/>
                </a:solidFill>
              </a:rPr>
              <a:t>the</a:t>
            </a:r>
            <a:r>
              <a:rPr lang="es-ES" sz="2035" b="1" dirty="0">
                <a:solidFill>
                  <a:srgbClr val="404040"/>
                </a:solidFill>
              </a:rPr>
              <a:t> </a:t>
            </a:r>
            <a:r>
              <a:rPr lang="es-ES" sz="2035" b="1" dirty="0" err="1">
                <a:solidFill>
                  <a:srgbClr val="404040"/>
                </a:solidFill>
              </a:rPr>
              <a:t>available</a:t>
            </a:r>
            <a:r>
              <a:rPr lang="es-ES" sz="2035" b="1" dirty="0">
                <a:solidFill>
                  <a:srgbClr val="404040"/>
                </a:solidFill>
              </a:rPr>
              <a:t> data in </a:t>
            </a:r>
            <a:r>
              <a:rPr lang="es-ES" sz="2035" b="1" dirty="0" err="1">
                <a:solidFill>
                  <a:srgbClr val="404040"/>
                </a:solidFill>
              </a:rPr>
              <a:t>terms</a:t>
            </a:r>
            <a:r>
              <a:rPr lang="es-ES" sz="2035" b="1" dirty="0">
                <a:solidFill>
                  <a:srgbClr val="404040"/>
                </a:solidFill>
              </a:rPr>
              <a:t> of </a:t>
            </a:r>
            <a:r>
              <a:rPr lang="es-ES" sz="2035" b="1" dirty="0" err="1">
                <a:solidFill>
                  <a:srgbClr val="404040"/>
                </a:solidFill>
              </a:rPr>
              <a:t>quality</a:t>
            </a:r>
            <a:r>
              <a:rPr lang="es-ES" sz="2035" b="1" dirty="0">
                <a:solidFill>
                  <a:srgbClr val="404040"/>
                </a:solidFill>
              </a:rPr>
              <a:t> and time </a:t>
            </a:r>
            <a:r>
              <a:rPr lang="es-ES" sz="2035" b="1" dirty="0" err="1">
                <a:solidFill>
                  <a:srgbClr val="404040"/>
                </a:solidFill>
              </a:rPr>
              <a:t>coverage</a:t>
            </a:r>
            <a:r>
              <a:rPr lang="es-ES" sz="2035" dirty="0">
                <a:solidFill>
                  <a:srgbClr val="404040"/>
                </a:solidFill>
              </a:rPr>
              <a:t>. In </a:t>
            </a:r>
            <a:r>
              <a:rPr lang="es-ES" sz="2035" dirty="0" err="1">
                <a:solidFill>
                  <a:srgbClr val="404040"/>
                </a:solidFill>
              </a:rPr>
              <a:t>other</a:t>
            </a:r>
            <a:r>
              <a:rPr lang="es-ES" sz="2035" dirty="0">
                <a:solidFill>
                  <a:srgbClr val="404040"/>
                </a:solidFill>
              </a:rPr>
              <a:t> </a:t>
            </a:r>
            <a:r>
              <a:rPr lang="es-ES" sz="2035" dirty="0" err="1">
                <a:solidFill>
                  <a:srgbClr val="404040"/>
                </a:solidFill>
              </a:rPr>
              <a:t>words</a:t>
            </a:r>
            <a:r>
              <a:rPr lang="es-ES" sz="2035" dirty="0">
                <a:solidFill>
                  <a:srgbClr val="404040"/>
                </a:solidFill>
              </a:rPr>
              <a:t>, </a:t>
            </a:r>
            <a:r>
              <a:rPr lang="es-ES" sz="2035" dirty="0" err="1">
                <a:solidFill>
                  <a:srgbClr val="404040"/>
                </a:solidFill>
              </a:rPr>
              <a:t>it</a:t>
            </a:r>
            <a:r>
              <a:rPr lang="es-ES" sz="2035" dirty="0">
                <a:solidFill>
                  <a:srgbClr val="404040"/>
                </a:solidFill>
              </a:rPr>
              <a:t> </a:t>
            </a:r>
            <a:r>
              <a:rPr lang="es-ES" sz="2035" dirty="0" err="1">
                <a:solidFill>
                  <a:srgbClr val="404040"/>
                </a:solidFill>
              </a:rPr>
              <a:t>is</a:t>
            </a:r>
            <a:r>
              <a:rPr lang="es-ES" sz="2035" dirty="0">
                <a:solidFill>
                  <a:srgbClr val="404040"/>
                </a:solidFill>
              </a:rPr>
              <a:t> </a:t>
            </a:r>
            <a:r>
              <a:rPr lang="es-ES" sz="2035" dirty="0" err="1">
                <a:solidFill>
                  <a:srgbClr val="404040"/>
                </a:solidFill>
              </a:rPr>
              <a:t>the</a:t>
            </a:r>
            <a:r>
              <a:rPr lang="es-ES" sz="2035" dirty="0">
                <a:solidFill>
                  <a:srgbClr val="404040"/>
                </a:solidFill>
              </a:rPr>
              <a:t> </a:t>
            </a:r>
            <a:r>
              <a:rPr lang="es-ES" sz="2035" dirty="0" err="1">
                <a:solidFill>
                  <a:srgbClr val="404040"/>
                </a:solidFill>
              </a:rPr>
              <a:t>combination</a:t>
            </a:r>
            <a:r>
              <a:rPr lang="es-ES" sz="2035" dirty="0">
                <a:solidFill>
                  <a:srgbClr val="404040"/>
                </a:solidFill>
              </a:rPr>
              <a:t> of </a:t>
            </a:r>
            <a:r>
              <a:rPr lang="es-ES" sz="2035" dirty="0" err="1">
                <a:solidFill>
                  <a:srgbClr val="404040"/>
                </a:solidFill>
              </a:rPr>
              <a:t>adding</a:t>
            </a:r>
            <a:r>
              <a:rPr lang="es-ES" sz="2035" dirty="0">
                <a:solidFill>
                  <a:srgbClr val="404040"/>
                </a:solidFill>
              </a:rPr>
              <a:t> NRT data </a:t>
            </a:r>
            <a:r>
              <a:rPr lang="es-ES" sz="2035" dirty="0" err="1">
                <a:solidFill>
                  <a:srgbClr val="404040"/>
                </a:solidFill>
              </a:rPr>
              <a:t>when</a:t>
            </a:r>
            <a:r>
              <a:rPr lang="es-ES" sz="2035" dirty="0">
                <a:solidFill>
                  <a:srgbClr val="404040"/>
                </a:solidFill>
              </a:rPr>
              <a:t> </a:t>
            </a:r>
            <a:r>
              <a:rPr lang="es-ES" sz="2035" dirty="0" err="1">
                <a:solidFill>
                  <a:srgbClr val="404040"/>
                </a:solidFill>
              </a:rPr>
              <a:t>there</a:t>
            </a:r>
            <a:r>
              <a:rPr lang="es-ES" sz="2035" dirty="0">
                <a:solidFill>
                  <a:srgbClr val="404040"/>
                </a:solidFill>
              </a:rPr>
              <a:t> </a:t>
            </a:r>
            <a:r>
              <a:rPr lang="es-ES" sz="2035" dirty="0" err="1">
                <a:solidFill>
                  <a:srgbClr val="404040"/>
                </a:solidFill>
              </a:rPr>
              <a:t>is</a:t>
            </a:r>
            <a:r>
              <a:rPr lang="es-ES" sz="2035" dirty="0">
                <a:solidFill>
                  <a:srgbClr val="404040"/>
                </a:solidFill>
              </a:rPr>
              <a:t> no REP (MY) data </a:t>
            </a:r>
            <a:r>
              <a:rPr lang="es-ES" sz="2035" dirty="0" err="1">
                <a:solidFill>
                  <a:srgbClr val="404040"/>
                </a:solidFill>
              </a:rPr>
              <a:t>available</a:t>
            </a:r>
            <a:r>
              <a:rPr lang="es-ES" sz="2035" dirty="0">
                <a:solidFill>
                  <a:srgbClr val="404040"/>
                </a:solidFill>
              </a:rPr>
              <a:t>. </a:t>
            </a:r>
            <a:endParaRPr sz="2035" dirty="0">
              <a:solidFill>
                <a:srgbClr val="404040"/>
              </a:solidFill>
            </a:endParaRPr>
          </a:p>
          <a:p>
            <a:pPr marL="742950" lvl="1" indent="-300672" algn="just">
              <a:spcBef>
                <a:spcPts val="600"/>
              </a:spcBef>
              <a:buClr>
                <a:srgbClr val="000000"/>
              </a:buClr>
              <a:buSzPts val="2035"/>
            </a:pPr>
            <a:r>
              <a:rPr lang="es-ES" sz="2035" dirty="0">
                <a:solidFill>
                  <a:srgbClr val="404040"/>
                </a:solidFill>
              </a:rPr>
              <a:t>New </a:t>
            </a:r>
            <a:r>
              <a:rPr lang="es-ES" sz="2035" dirty="0" err="1">
                <a:solidFill>
                  <a:srgbClr val="404040"/>
                </a:solidFill>
              </a:rPr>
              <a:t>acronym</a:t>
            </a:r>
            <a:r>
              <a:rPr lang="es-ES" sz="2035" dirty="0">
                <a:solidFill>
                  <a:srgbClr val="404040"/>
                </a:solidFill>
              </a:rPr>
              <a:t> </a:t>
            </a:r>
            <a:r>
              <a:rPr lang="fr-FR" altLang="en-US" sz="2400" dirty="0">
                <a:solidFill>
                  <a:srgbClr val="404040"/>
                </a:solidFill>
                <a:sym typeface="Wingdings" panose="05000000000000000000" pitchFamily="2" charset="2"/>
              </a:rPr>
              <a:t></a:t>
            </a:r>
            <a:r>
              <a:rPr lang="es-ES" sz="2035" dirty="0" smtClean="0">
                <a:solidFill>
                  <a:srgbClr val="404040"/>
                </a:solidFill>
              </a:rPr>
              <a:t> </a:t>
            </a:r>
            <a:r>
              <a:rPr lang="es-ES" sz="2035" dirty="0">
                <a:solidFill>
                  <a:srgbClr val="404040"/>
                </a:solidFill>
              </a:rPr>
              <a:t>MYNRT</a:t>
            </a:r>
            <a:endParaRPr sz="2035" dirty="0">
              <a:solidFill>
                <a:srgbClr val="404040"/>
              </a:solidFill>
            </a:endParaRPr>
          </a:p>
          <a:p>
            <a:pPr marL="457200" lvl="0" indent="-339725" algn="l" rtl="0">
              <a:lnSpc>
                <a:spcPct val="100000"/>
              </a:lnSpc>
              <a:spcBef>
                <a:spcPts val="570"/>
              </a:spcBef>
              <a:spcAft>
                <a:spcPts val="0"/>
              </a:spcAft>
              <a:buClr>
                <a:schemeClr val="dk1"/>
              </a:buClr>
              <a:buSzPts val="1850"/>
              <a:buNone/>
            </a:pPr>
            <a:endParaRPr sz="1850" dirty="0">
              <a:solidFill>
                <a:srgbClr val="404040"/>
              </a:solidFill>
            </a:endParaRPr>
          </a:p>
        </p:txBody>
      </p:sp>
      <p:sp>
        <p:nvSpPr>
          <p:cNvPr id="238" name="Google Shape;238;p19"/>
          <p:cNvSpPr txBox="1">
            <a:spLocks noGrp="1"/>
          </p:cNvSpPr>
          <p:nvPr>
            <p:ph type="title"/>
          </p:nvPr>
        </p:nvSpPr>
        <p:spPr>
          <a:xfrm>
            <a:off x="683568" y="173001"/>
            <a:ext cx="8460432" cy="277539"/>
          </a:xfrm>
          <a:prstGeom prst="rect">
            <a:avLst/>
          </a:prstGeom>
          <a:solidFill>
            <a:srgbClr val="0B61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es-ES" spc="700" dirty="0">
                <a:solidFill>
                  <a:schemeClr val="bg1"/>
                </a:solidFill>
              </a:rPr>
              <a:t>In s</a:t>
            </a:r>
            <a:r>
              <a:rPr lang="es-ES" spc="700" dirty="0" smtClean="0">
                <a:solidFill>
                  <a:schemeClr val="bg1"/>
                </a:solidFill>
              </a:rPr>
              <a:t>itu </a:t>
            </a:r>
            <a:r>
              <a:rPr lang="es-ES" spc="700" dirty="0" err="1">
                <a:solidFill>
                  <a:schemeClr val="bg1"/>
                </a:solidFill>
              </a:rPr>
              <a:t>products</a:t>
            </a:r>
            <a:r>
              <a:rPr lang="es-ES" spc="700" dirty="0">
                <a:solidFill>
                  <a:schemeClr val="bg1"/>
                </a:solidFill>
              </a:rPr>
              <a:t> : New </a:t>
            </a:r>
            <a:r>
              <a:rPr lang="es-ES" spc="700" dirty="0" err="1">
                <a:solidFill>
                  <a:schemeClr val="bg1"/>
                </a:solidFill>
              </a:rPr>
              <a:t>concepts</a:t>
            </a:r>
            <a:endParaRPr spc="700" dirty="0">
              <a:solidFill>
                <a:schemeClr val="bg1"/>
              </a:solidFill>
            </a:endParaRPr>
          </a:p>
        </p:txBody>
      </p:sp>
      <p:sp>
        <p:nvSpPr>
          <p:cNvPr id="239" name="Google Shape;239;p19"/>
          <p:cNvSpPr txBox="1"/>
          <p:nvPr/>
        </p:nvSpPr>
        <p:spPr>
          <a:xfrm>
            <a:off x="1079104" y="4152902"/>
            <a:ext cx="7669360" cy="504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s-ES" sz="2200" b="1" i="0" u="none" strike="noStrike" cap="none">
                <a:solidFill>
                  <a:srgbClr val="FE877F"/>
                </a:solidFill>
                <a:latin typeface="Calibri"/>
                <a:ea typeface="Calibri"/>
                <a:cs typeface="Calibri"/>
                <a:sym typeface="Calibri"/>
              </a:rPr>
              <a:t>To explain it easier, this product…</a:t>
            </a:r>
            <a:endParaRPr sz="2000" b="1" i="0" u="none" strike="noStrike" cap="none">
              <a:solidFill>
                <a:srgbClr val="FE87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15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0" name="Google Shape;240;p19"/>
          <p:cNvPicPr preferRelativeResize="0"/>
          <p:nvPr/>
        </p:nvPicPr>
        <p:blipFill rotWithShape="1">
          <a:blip r:embed="rId3">
            <a:alphaModFix/>
          </a:blip>
          <a:srcRect t="26974" b="24667"/>
          <a:stretch/>
        </p:blipFill>
        <p:spPr>
          <a:xfrm>
            <a:off x="0" y="4804000"/>
            <a:ext cx="7200225" cy="211175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19"/>
          <p:cNvSpPr txBox="1">
            <a:spLocks noGrp="1"/>
          </p:cNvSpPr>
          <p:nvPr>
            <p:ph type="title"/>
          </p:nvPr>
        </p:nvSpPr>
        <p:spPr>
          <a:xfrm>
            <a:off x="-48375" y="4771750"/>
            <a:ext cx="7385400" cy="4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#CMEMS4BlackSea                                           CMEMS Regional Training Workshop for</a:t>
            </a:r>
            <a:r>
              <a:rPr lang="es-ES" sz="1100" b="1">
                <a:solidFill>
                  <a:srgbClr val="FFFFFF"/>
                </a:solidFill>
                <a:highlight>
                  <a:srgbClr val="DE9B96"/>
                </a:highlight>
              </a:rPr>
              <a:t> Black Sea Region</a:t>
            </a: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 | 19 May - Online session</a:t>
            </a:r>
            <a:endParaRPr sz="1100">
              <a:solidFill>
                <a:srgbClr val="FFFFFF"/>
              </a:solidFill>
              <a:highlight>
                <a:srgbClr val="DE9B96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endParaRPr sz="1100" b="1">
              <a:solidFill>
                <a:srgbClr val="FFFFFF"/>
              </a:solidFill>
              <a:highlight>
                <a:srgbClr val="DE9B96"/>
              </a:highligh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3"/>
          <p:cNvSpPr txBox="1">
            <a:spLocks noGrp="1"/>
          </p:cNvSpPr>
          <p:nvPr>
            <p:ph type="body" idx="1"/>
          </p:nvPr>
        </p:nvSpPr>
        <p:spPr>
          <a:xfrm>
            <a:off x="683568" y="699542"/>
            <a:ext cx="8064896" cy="3823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s-ES" sz="2400" dirty="0" err="1">
                <a:solidFill>
                  <a:srgbClr val="404040"/>
                </a:solidFill>
              </a:rPr>
              <a:t>NetCDF</a:t>
            </a:r>
            <a:r>
              <a:rPr lang="es-ES" sz="2400" dirty="0">
                <a:solidFill>
                  <a:srgbClr val="404040"/>
                </a:solidFill>
              </a:rPr>
              <a:t> files are </a:t>
            </a:r>
            <a:r>
              <a:rPr lang="es-ES" sz="2400" dirty="0" err="1">
                <a:solidFill>
                  <a:srgbClr val="404040"/>
                </a:solidFill>
              </a:rPr>
              <a:t>accessed</a:t>
            </a:r>
            <a:r>
              <a:rPr lang="es-ES" sz="2400" dirty="0">
                <a:solidFill>
                  <a:srgbClr val="404040"/>
                </a:solidFill>
              </a:rPr>
              <a:t> </a:t>
            </a:r>
            <a:r>
              <a:rPr lang="es-ES" sz="2400" dirty="0" err="1">
                <a:solidFill>
                  <a:srgbClr val="404040"/>
                </a:solidFill>
              </a:rPr>
              <a:t>from</a:t>
            </a:r>
            <a:r>
              <a:rPr lang="es-ES" sz="2400" dirty="0">
                <a:solidFill>
                  <a:srgbClr val="404040"/>
                </a:solidFill>
              </a:rPr>
              <a:t> </a:t>
            </a:r>
            <a:r>
              <a:rPr lang="es-ES" sz="2400" dirty="0">
                <a:solidFill>
                  <a:srgbClr val="FF8A7B"/>
                </a:solidFill>
              </a:rPr>
              <a:t>http://marine.copernicus.eu </a:t>
            </a:r>
            <a:r>
              <a:rPr lang="es-ES" sz="2400" dirty="0" err="1">
                <a:solidFill>
                  <a:srgbClr val="404040"/>
                </a:solidFill>
              </a:rPr>
              <a:t>but</a:t>
            </a:r>
            <a:r>
              <a:rPr lang="es-ES" sz="2400" dirty="0">
                <a:solidFill>
                  <a:srgbClr val="404040"/>
                </a:solidFill>
              </a:rPr>
              <a:t> at </a:t>
            </a:r>
            <a:r>
              <a:rPr lang="es-ES" sz="2400" dirty="0" err="1">
                <a:solidFill>
                  <a:srgbClr val="404040"/>
                </a:solidFill>
              </a:rPr>
              <a:t>the</a:t>
            </a:r>
            <a:r>
              <a:rPr lang="es-ES" sz="2400" dirty="0">
                <a:solidFill>
                  <a:srgbClr val="404040"/>
                </a:solidFill>
              </a:rPr>
              <a:t> </a:t>
            </a:r>
            <a:r>
              <a:rPr lang="es-ES" sz="2400" dirty="0" err="1">
                <a:solidFill>
                  <a:srgbClr val="404040"/>
                </a:solidFill>
              </a:rPr>
              <a:t>end</a:t>
            </a:r>
            <a:r>
              <a:rPr lang="es-ES" sz="2400" dirty="0">
                <a:solidFill>
                  <a:srgbClr val="404040"/>
                </a:solidFill>
              </a:rPr>
              <a:t> </a:t>
            </a:r>
            <a:r>
              <a:rPr lang="es-ES" sz="2400" dirty="0" err="1">
                <a:solidFill>
                  <a:srgbClr val="404040"/>
                </a:solidFill>
              </a:rPr>
              <a:t>it’s</a:t>
            </a:r>
            <a:r>
              <a:rPr lang="es-ES" sz="2400" dirty="0">
                <a:solidFill>
                  <a:srgbClr val="404040"/>
                </a:solidFill>
              </a:rPr>
              <a:t> </a:t>
            </a:r>
            <a:r>
              <a:rPr lang="es-ES" sz="2400" dirty="0" err="1">
                <a:solidFill>
                  <a:srgbClr val="404040"/>
                </a:solidFill>
              </a:rPr>
              <a:t>only</a:t>
            </a:r>
            <a:r>
              <a:rPr lang="es-ES" sz="2400" dirty="0">
                <a:solidFill>
                  <a:srgbClr val="404040"/>
                </a:solidFill>
              </a:rPr>
              <a:t> </a:t>
            </a:r>
            <a:r>
              <a:rPr lang="es-ES" sz="2400" b="1" dirty="0" err="1">
                <a:solidFill>
                  <a:srgbClr val="404040"/>
                </a:solidFill>
              </a:rPr>
              <a:t>an</a:t>
            </a:r>
            <a:r>
              <a:rPr lang="es-ES" sz="2400" b="1" dirty="0">
                <a:solidFill>
                  <a:srgbClr val="404040"/>
                </a:solidFill>
              </a:rPr>
              <a:t> FTP </a:t>
            </a:r>
            <a:r>
              <a:rPr lang="es-ES" sz="2400" b="1" dirty="0" err="1">
                <a:solidFill>
                  <a:srgbClr val="404040"/>
                </a:solidFill>
              </a:rPr>
              <a:t>access</a:t>
            </a:r>
            <a:r>
              <a:rPr lang="es-ES" sz="2400" dirty="0">
                <a:solidFill>
                  <a:srgbClr val="404040"/>
                </a:solidFill>
              </a:rPr>
              <a:t>: </a:t>
            </a:r>
            <a:endParaRPr dirty="0"/>
          </a:p>
          <a:p>
            <a:pPr marL="800100" lvl="1" indent="-3429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s-ES" sz="1600" i="1" dirty="0">
                <a:solidFill>
                  <a:srgbClr val="404040"/>
                </a:solidFill>
              </a:rPr>
              <a:t>MYNRT</a:t>
            </a:r>
            <a:r>
              <a:rPr lang="es-ES" sz="1600" i="1" dirty="0">
                <a:solidFill>
                  <a:schemeClr val="bg2"/>
                </a:solidFill>
              </a:rPr>
              <a:t>: </a:t>
            </a:r>
            <a:r>
              <a:rPr lang="es-ES" sz="1600" i="1" u="sng" dirty="0">
                <a:solidFill>
                  <a:schemeClr val="bg2"/>
                </a:solidFill>
              </a:rPr>
              <a:t>ftp:</a:t>
            </a:r>
            <a:r>
              <a:rPr lang="es-ES" sz="1600" i="1" u="sng" dirty="0">
                <a:solidFill>
                  <a:schemeClr val="bg2"/>
                </a:solidFill>
                <a:hlinkClick r:id="rId3" invalidUrl="ftp:///"/>
              </a:rPr>
              <a:t>//</a:t>
            </a:r>
            <a:r>
              <a:rPr lang="es-ES" sz="1600" i="1" u="sng" dirty="0">
                <a:solidFill>
                  <a:schemeClr val="bg2"/>
                </a:solidFill>
              </a:rPr>
              <a:t>nrt.cmems-du.eu/Core/INSITU_BS_NRT_OBSERVATIONS_013_034/</a:t>
            </a:r>
            <a:endParaRPr sz="1600" i="1" u="sng" dirty="0">
              <a:solidFill>
                <a:schemeClr val="bg2"/>
              </a:solidFill>
            </a:endParaRPr>
          </a:p>
          <a:p>
            <a:pPr marL="800100" lvl="1" indent="-2413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dirty="0">
              <a:solidFill>
                <a:srgbClr val="404040"/>
              </a:solidFill>
            </a:endParaRPr>
          </a:p>
          <a:p>
            <a:pPr marL="342900" lvl="0" indent="-3429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s-ES" sz="2400" b="1" dirty="0" err="1">
                <a:solidFill>
                  <a:srgbClr val="404040"/>
                </a:solidFill>
              </a:rPr>
              <a:t>Index</a:t>
            </a:r>
            <a:r>
              <a:rPr lang="es-ES" sz="2400" b="1" dirty="0">
                <a:solidFill>
                  <a:srgbClr val="404040"/>
                </a:solidFill>
              </a:rPr>
              <a:t> files</a:t>
            </a:r>
            <a:r>
              <a:rPr lang="es-ES" sz="2400" dirty="0">
                <a:solidFill>
                  <a:srgbClr val="404040"/>
                </a:solidFill>
              </a:rPr>
              <a:t> </a:t>
            </a:r>
            <a:r>
              <a:rPr lang="es-ES" sz="2400" dirty="0" err="1">
                <a:solidFill>
                  <a:srgbClr val="404040"/>
                </a:solidFill>
              </a:rPr>
              <a:t>to</a:t>
            </a:r>
            <a:r>
              <a:rPr lang="es-ES" sz="2400" dirty="0">
                <a:solidFill>
                  <a:srgbClr val="404040"/>
                </a:solidFill>
              </a:rPr>
              <a:t> </a:t>
            </a:r>
            <a:r>
              <a:rPr lang="es-ES" sz="2400" dirty="0" err="1">
                <a:solidFill>
                  <a:srgbClr val="404040"/>
                </a:solidFill>
              </a:rPr>
              <a:t>smooth</a:t>
            </a:r>
            <a:r>
              <a:rPr lang="es-ES" sz="2400" dirty="0">
                <a:solidFill>
                  <a:srgbClr val="404040"/>
                </a:solidFill>
              </a:rPr>
              <a:t> </a:t>
            </a:r>
            <a:r>
              <a:rPr lang="es-ES" sz="2400" dirty="0" err="1">
                <a:solidFill>
                  <a:srgbClr val="404040"/>
                </a:solidFill>
              </a:rPr>
              <a:t>the</a:t>
            </a:r>
            <a:r>
              <a:rPr lang="es-ES" sz="2400" dirty="0">
                <a:solidFill>
                  <a:srgbClr val="404040"/>
                </a:solidFill>
              </a:rPr>
              <a:t> </a:t>
            </a:r>
            <a:r>
              <a:rPr lang="es-ES" sz="2400" dirty="0" err="1">
                <a:solidFill>
                  <a:srgbClr val="404040"/>
                </a:solidFill>
              </a:rPr>
              <a:t>navigation</a:t>
            </a:r>
            <a:r>
              <a:rPr lang="es-ES" sz="2400" dirty="0">
                <a:solidFill>
                  <a:srgbClr val="404040"/>
                </a:solidFill>
              </a:rPr>
              <a:t> and </a:t>
            </a:r>
            <a:r>
              <a:rPr lang="es-ES" sz="2400" dirty="0" err="1">
                <a:solidFill>
                  <a:srgbClr val="404040"/>
                </a:solidFill>
              </a:rPr>
              <a:t>search</a:t>
            </a:r>
            <a:endParaRPr dirty="0"/>
          </a:p>
          <a:p>
            <a:pPr marL="342900" lvl="0" indent="-1905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endParaRPr sz="2400" dirty="0">
              <a:solidFill>
                <a:srgbClr val="404040"/>
              </a:solidFill>
            </a:endParaRPr>
          </a:p>
          <a:p>
            <a:pPr marL="342900" lvl="0" indent="-3429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s-ES" sz="2400" b="1" dirty="0">
                <a:solidFill>
                  <a:srgbClr val="404040"/>
                </a:solidFill>
              </a:rPr>
              <a:t>Files </a:t>
            </a:r>
            <a:r>
              <a:rPr lang="es-ES" sz="2400" b="1" dirty="0" err="1">
                <a:solidFill>
                  <a:srgbClr val="404040"/>
                </a:solidFill>
              </a:rPr>
              <a:t>organized</a:t>
            </a:r>
            <a:r>
              <a:rPr lang="es-ES" sz="2400" dirty="0">
                <a:solidFill>
                  <a:srgbClr val="404040"/>
                </a:solidFill>
              </a:rPr>
              <a:t> </a:t>
            </a:r>
            <a:r>
              <a:rPr lang="es-ES" sz="2400" dirty="0" err="1">
                <a:solidFill>
                  <a:srgbClr val="404040"/>
                </a:solidFill>
              </a:rPr>
              <a:t>based</a:t>
            </a:r>
            <a:r>
              <a:rPr lang="es-ES" sz="2400" dirty="0">
                <a:solidFill>
                  <a:srgbClr val="404040"/>
                </a:solidFill>
              </a:rPr>
              <a:t> </a:t>
            </a:r>
            <a:r>
              <a:rPr lang="es-ES" sz="2400" dirty="0" err="1">
                <a:solidFill>
                  <a:srgbClr val="404040"/>
                </a:solidFill>
              </a:rPr>
              <a:t>on</a:t>
            </a:r>
            <a:r>
              <a:rPr lang="es-ES" sz="2400" dirty="0">
                <a:solidFill>
                  <a:srgbClr val="404040"/>
                </a:solidFill>
              </a:rPr>
              <a:t> </a:t>
            </a:r>
            <a:r>
              <a:rPr lang="es-ES" sz="2400" dirty="0" err="1">
                <a:solidFill>
                  <a:srgbClr val="404040"/>
                </a:solidFill>
              </a:rPr>
              <a:t>periods</a:t>
            </a:r>
            <a:r>
              <a:rPr lang="es-ES" sz="2400" b="1" dirty="0">
                <a:solidFill>
                  <a:srgbClr val="404040"/>
                </a:solidFill>
              </a:rPr>
              <a:t>:</a:t>
            </a:r>
            <a:endParaRPr dirty="0"/>
          </a:p>
          <a:p>
            <a:pPr marL="800100" lvl="1" indent="-3429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s-ES" sz="1600" dirty="0" err="1">
                <a:solidFill>
                  <a:srgbClr val="404040"/>
                </a:solidFill>
              </a:rPr>
              <a:t>Latest</a:t>
            </a:r>
            <a:r>
              <a:rPr lang="es-ES" sz="1600" dirty="0">
                <a:solidFill>
                  <a:srgbClr val="404040"/>
                </a:solidFill>
              </a:rPr>
              <a:t>: </a:t>
            </a:r>
            <a:r>
              <a:rPr lang="es-ES" sz="1600" dirty="0" err="1">
                <a:solidFill>
                  <a:srgbClr val="404040"/>
                </a:solidFill>
              </a:rPr>
              <a:t>Last</a:t>
            </a:r>
            <a:r>
              <a:rPr lang="es-ES" sz="1600" dirty="0">
                <a:solidFill>
                  <a:srgbClr val="404040"/>
                </a:solidFill>
              </a:rPr>
              <a:t> 30 </a:t>
            </a:r>
            <a:r>
              <a:rPr lang="es-ES" sz="1600" dirty="0" err="1">
                <a:solidFill>
                  <a:srgbClr val="404040"/>
                </a:solidFill>
              </a:rPr>
              <a:t>days</a:t>
            </a:r>
            <a:r>
              <a:rPr lang="es-ES" sz="1600" dirty="0">
                <a:solidFill>
                  <a:srgbClr val="404040"/>
                </a:solidFill>
              </a:rPr>
              <a:t> of data</a:t>
            </a:r>
            <a:endParaRPr dirty="0"/>
          </a:p>
          <a:p>
            <a:pPr marL="800100" lvl="1" indent="-3429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s-ES" sz="1600" dirty="0" err="1">
                <a:solidFill>
                  <a:srgbClr val="404040"/>
                </a:solidFill>
              </a:rPr>
              <a:t>Monthly</a:t>
            </a:r>
            <a:r>
              <a:rPr lang="es-ES" sz="1600" dirty="0">
                <a:solidFill>
                  <a:srgbClr val="404040"/>
                </a:solidFill>
              </a:rPr>
              <a:t>: </a:t>
            </a:r>
            <a:r>
              <a:rPr lang="es-ES" sz="1600" dirty="0" err="1">
                <a:solidFill>
                  <a:srgbClr val="404040"/>
                </a:solidFill>
              </a:rPr>
              <a:t>Last</a:t>
            </a:r>
            <a:r>
              <a:rPr lang="es-ES" sz="1600" dirty="0">
                <a:solidFill>
                  <a:srgbClr val="404040"/>
                </a:solidFill>
              </a:rPr>
              <a:t> 5 </a:t>
            </a:r>
            <a:r>
              <a:rPr lang="es-ES" sz="1600" dirty="0" err="1">
                <a:solidFill>
                  <a:srgbClr val="404040"/>
                </a:solidFill>
              </a:rPr>
              <a:t>years</a:t>
            </a:r>
            <a:r>
              <a:rPr lang="es-ES" sz="1600" dirty="0">
                <a:solidFill>
                  <a:srgbClr val="404040"/>
                </a:solidFill>
              </a:rPr>
              <a:t> of data</a:t>
            </a:r>
            <a:endParaRPr dirty="0"/>
          </a:p>
          <a:p>
            <a:pPr marL="800100" lvl="1" indent="-3429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s-ES" sz="1600" dirty="0" err="1">
                <a:solidFill>
                  <a:srgbClr val="404040"/>
                </a:solidFill>
              </a:rPr>
              <a:t>History</a:t>
            </a:r>
            <a:r>
              <a:rPr lang="es-ES" sz="1600" dirty="0">
                <a:solidFill>
                  <a:srgbClr val="404040"/>
                </a:solidFill>
              </a:rPr>
              <a:t>: </a:t>
            </a:r>
            <a:r>
              <a:rPr lang="es-ES" sz="1600" dirty="0" err="1">
                <a:solidFill>
                  <a:srgbClr val="404040"/>
                </a:solidFill>
              </a:rPr>
              <a:t>Since</a:t>
            </a:r>
            <a:r>
              <a:rPr lang="es-ES" sz="1600" dirty="0">
                <a:solidFill>
                  <a:srgbClr val="404040"/>
                </a:solidFill>
              </a:rPr>
              <a:t> </a:t>
            </a:r>
            <a:r>
              <a:rPr lang="es-ES" sz="1600" dirty="0" err="1">
                <a:solidFill>
                  <a:srgbClr val="404040"/>
                </a:solidFill>
              </a:rPr>
              <a:t>ever</a:t>
            </a:r>
            <a:r>
              <a:rPr lang="es-ES" sz="1600" dirty="0">
                <a:solidFill>
                  <a:srgbClr val="404040"/>
                </a:solidFill>
              </a:rPr>
              <a:t>, </a:t>
            </a:r>
            <a:r>
              <a:rPr lang="es-ES" sz="1600" dirty="0" err="1">
                <a:solidFill>
                  <a:srgbClr val="404040"/>
                </a:solidFill>
              </a:rPr>
              <a:t>whole</a:t>
            </a:r>
            <a:r>
              <a:rPr lang="es-ES" sz="1600" dirty="0">
                <a:solidFill>
                  <a:srgbClr val="404040"/>
                </a:solidFill>
              </a:rPr>
              <a:t> </a:t>
            </a:r>
            <a:r>
              <a:rPr lang="es-ES" sz="1600" dirty="0" err="1">
                <a:solidFill>
                  <a:srgbClr val="404040"/>
                </a:solidFill>
              </a:rPr>
              <a:t>datasets</a:t>
            </a:r>
            <a:endParaRPr dirty="0"/>
          </a:p>
          <a:p>
            <a:pPr marL="342900" lvl="0" indent="-2159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endParaRPr b="1" dirty="0">
              <a:solidFill>
                <a:srgbClr val="404040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>
              <a:solidFill>
                <a:srgbClr val="404040"/>
              </a:solidFill>
            </a:endParaRPr>
          </a:p>
        </p:txBody>
      </p:sp>
      <p:sp>
        <p:nvSpPr>
          <p:cNvPr id="253" name="Google Shape;253;p13"/>
          <p:cNvSpPr txBox="1">
            <a:spLocks noGrp="1"/>
          </p:cNvSpPr>
          <p:nvPr>
            <p:ph type="title"/>
          </p:nvPr>
        </p:nvSpPr>
        <p:spPr>
          <a:xfrm>
            <a:off x="683568" y="173001"/>
            <a:ext cx="8460432" cy="277539"/>
          </a:xfrm>
          <a:prstGeom prst="rect">
            <a:avLst/>
          </a:prstGeom>
          <a:solidFill>
            <a:srgbClr val="0B61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s-ES" spc="700" dirty="0">
                <a:solidFill>
                  <a:schemeClr val="bg1"/>
                </a:solidFill>
              </a:rPr>
              <a:t>In s</a:t>
            </a:r>
            <a:r>
              <a:rPr lang="es-ES" spc="700" dirty="0" smtClean="0">
                <a:solidFill>
                  <a:schemeClr val="bg1"/>
                </a:solidFill>
              </a:rPr>
              <a:t>itu </a:t>
            </a:r>
            <a:r>
              <a:rPr lang="es-ES" spc="700" dirty="0" err="1">
                <a:solidFill>
                  <a:schemeClr val="bg1"/>
                </a:solidFill>
              </a:rPr>
              <a:t>products</a:t>
            </a:r>
            <a:r>
              <a:rPr lang="es-ES" spc="700" dirty="0">
                <a:solidFill>
                  <a:schemeClr val="bg1"/>
                </a:solidFill>
              </a:rPr>
              <a:t> : Access and </a:t>
            </a:r>
            <a:r>
              <a:rPr lang="es-ES" spc="700" dirty="0" err="1">
                <a:solidFill>
                  <a:schemeClr val="bg1"/>
                </a:solidFill>
              </a:rPr>
              <a:t>structure</a:t>
            </a:r>
            <a:endParaRPr spc="700" dirty="0">
              <a:solidFill>
                <a:schemeClr val="bg1"/>
              </a:solidFill>
            </a:endParaRPr>
          </a:p>
        </p:txBody>
      </p:sp>
      <p:pic>
        <p:nvPicPr>
          <p:cNvPr id="254" name="Google Shape;254;p13"/>
          <p:cNvPicPr preferRelativeResize="0"/>
          <p:nvPr/>
        </p:nvPicPr>
        <p:blipFill rotWithShape="1">
          <a:blip r:embed="rId4">
            <a:alphaModFix/>
          </a:blip>
          <a:srcRect t="26974" b="24667"/>
          <a:stretch/>
        </p:blipFill>
        <p:spPr>
          <a:xfrm>
            <a:off x="0" y="4804000"/>
            <a:ext cx="7200225" cy="211175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13"/>
          <p:cNvSpPr txBox="1">
            <a:spLocks noGrp="1"/>
          </p:cNvSpPr>
          <p:nvPr>
            <p:ph type="title"/>
          </p:nvPr>
        </p:nvSpPr>
        <p:spPr>
          <a:xfrm>
            <a:off x="-48375" y="4771750"/>
            <a:ext cx="7385400" cy="4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#CMEMS4BlackSea                                           CMEMS Regional Training Workshop for</a:t>
            </a:r>
            <a:r>
              <a:rPr lang="es-ES" sz="1100" b="1">
                <a:solidFill>
                  <a:srgbClr val="FFFFFF"/>
                </a:solidFill>
                <a:highlight>
                  <a:srgbClr val="DE9B96"/>
                </a:highlight>
              </a:rPr>
              <a:t> Black Sea Region</a:t>
            </a: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 | 19 May - Online session</a:t>
            </a:r>
            <a:endParaRPr sz="1100">
              <a:solidFill>
                <a:srgbClr val="FFFFFF"/>
              </a:solidFill>
              <a:highlight>
                <a:srgbClr val="DE9B96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endParaRPr sz="1100" b="1">
              <a:solidFill>
                <a:srgbClr val="FFFFFF"/>
              </a:solidFill>
              <a:highlight>
                <a:srgbClr val="DE9B96"/>
              </a:highligh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4"/>
          <p:cNvSpPr txBox="1">
            <a:spLocks noGrp="1"/>
          </p:cNvSpPr>
          <p:nvPr>
            <p:ph type="title"/>
          </p:nvPr>
        </p:nvSpPr>
        <p:spPr>
          <a:xfrm>
            <a:off x="683568" y="173001"/>
            <a:ext cx="8460432" cy="277539"/>
          </a:xfrm>
          <a:prstGeom prst="rect">
            <a:avLst/>
          </a:prstGeom>
          <a:solidFill>
            <a:srgbClr val="0B61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/>
            <a:r>
              <a:rPr lang="es-ES" spc="700" dirty="0">
                <a:solidFill>
                  <a:schemeClr val="bg1"/>
                </a:solidFill>
              </a:rPr>
              <a:t>In s</a:t>
            </a:r>
            <a:r>
              <a:rPr lang="es-ES" spc="700" dirty="0" smtClean="0">
                <a:solidFill>
                  <a:schemeClr val="bg1"/>
                </a:solidFill>
              </a:rPr>
              <a:t>itu </a:t>
            </a:r>
            <a:r>
              <a:rPr lang="es-ES" spc="700" dirty="0" err="1">
                <a:solidFill>
                  <a:schemeClr val="bg1"/>
                </a:solidFill>
              </a:rPr>
              <a:t>products</a:t>
            </a:r>
            <a:r>
              <a:rPr lang="es-ES" spc="700" dirty="0">
                <a:solidFill>
                  <a:schemeClr val="bg1"/>
                </a:solidFill>
              </a:rPr>
              <a:t> : Folders </a:t>
            </a:r>
            <a:r>
              <a:rPr lang="es-ES" spc="700" dirty="0" err="1">
                <a:solidFill>
                  <a:schemeClr val="bg1"/>
                </a:solidFill>
              </a:rPr>
              <a:t>structure</a:t>
            </a:r>
            <a:endParaRPr spc="700" dirty="0">
              <a:solidFill>
                <a:schemeClr val="bg1"/>
              </a:solidFill>
            </a:endParaRPr>
          </a:p>
        </p:txBody>
      </p:sp>
      <p:sp>
        <p:nvSpPr>
          <p:cNvPr id="262" name="Google Shape;262;p14"/>
          <p:cNvSpPr txBox="1"/>
          <p:nvPr/>
        </p:nvSpPr>
        <p:spPr>
          <a:xfrm>
            <a:off x="3037963" y="561667"/>
            <a:ext cx="4035287" cy="307777"/>
          </a:xfrm>
          <a:prstGeom prst="rect">
            <a:avLst/>
          </a:prstGeom>
          <a:noFill/>
          <a:ln w="19050" cap="flat" cmpd="sng">
            <a:solidFill>
              <a:srgbClr val="29389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ES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/Core/</a:t>
            </a:r>
            <a:r>
              <a:rPr lang="es-ES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INSITU_BS_NRT_OBSERVATIONS_013_034/</a:t>
            </a:r>
            <a:endParaRPr sz="1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3" name="Google Shape;263;p14"/>
          <p:cNvGrpSpPr/>
          <p:nvPr/>
        </p:nvGrpSpPr>
        <p:grpSpPr>
          <a:xfrm>
            <a:off x="966622" y="1709286"/>
            <a:ext cx="1306766" cy="247178"/>
            <a:chOff x="767524" y="1213200"/>
            <a:chExt cx="1306766" cy="247178"/>
          </a:xfrm>
        </p:grpSpPr>
        <p:sp>
          <p:nvSpPr>
            <p:cNvPr id="264" name="Google Shape;264;p14"/>
            <p:cNvSpPr txBox="1"/>
            <p:nvPr/>
          </p:nvSpPr>
          <p:spPr>
            <a:xfrm>
              <a:off x="767524" y="1214157"/>
              <a:ext cx="1306766" cy="246221"/>
            </a:xfrm>
            <a:prstGeom prst="rect">
              <a:avLst/>
            </a:prstGeom>
            <a:noFill/>
            <a:ln w="19050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s-ES" sz="10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index_latest.txt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65" name="Google Shape;265;p14" descr="Documento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789695" y="1213200"/>
              <a:ext cx="246221" cy="2462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6" name="Google Shape;266;p14"/>
          <p:cNvSpPr txBox="1"/>
          <p:nvPr/>
        </p:nvSpPr>
        <p:spPr>
          <a:xfrm>
            <a:off x="967572" y="2011966"/>
            <a:ext cx="722245" cy="246221"/>
          </a:xfrm>
          <a:prstGeom prst="rect">
            <a:avLst/>
          </a:prstGeom>
          <a:noFill/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-ES" sz="1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/latest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7" name="Google Shape;267;p14" descr="Abrir carpet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39086" y="2011866"/>
            <a:ext cx="246220" cy="2462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8" name="Google Shape;268;p14"/>
          <p:cNvGrpSpPr/>
          <p:nvPr/>
        </p:nvGrpSpPr>
        <p:grpSpPr>
          <a:xfrm>
            <a:off x="2717071" y="1710243"/>
            <a:ext cx="1461141" cy="249119"/>
            <a:chOff x="2437357" y="1545078"/>
            <a:chExt cx="1461141" cy="249119"/>
          </a:xfrm>
        </p:grpSpPr>
        <p:sp>
          <p:nvSpPr>
            <p:cNvPr id="269" name="Google Shape;269;p14"/>
            <p:cNvSpPr txBox="1"/>
            <p:nvPr/>
          </p:nvSpPr>
          <p:spPr>
            <a:xfrm>
              <a:off x="2437357" y="1545078"/>
              <a:ext cx="1461141" cy="246221"/>
            </a:xfrm>
            <a:prstGeom prst="rect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s-ES" sz="10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index_monthly.txt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70" name="Google Shape;270;p14" descr="Documento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589001" y="1547976"/>
              <a:ext cx="246221" cy="24622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1" name="Google Shape;271;p14"/>
          <p:cNvGrpSpPr/>
          <p:nvPr/>
        </p:nvGrpSpPr>
        <p:grpSpPr>
          <a:xfrm>
            <a:off x="2717071" y="2010537"/>
            <a:ext cx="916845" cy="246321"/>
            <a:chOff x="4022256" y="1544977"/>
            <a:chExt cx="916845" cy="246321"/>
          </a:xfrm>
        </p:grpSpPr>
        <p:sp>
          <p:nvSpPr>
            <p:cNvPr id="272" name="Google Shape;272;p14"/>
            <p:cNvSpPr txBox="1"/>
            <p:nvPr/>
          </p:nvSpPr>
          <p:spPr>
            <a:xfrm>
              <a:off x="4022256" y="1545077"/>
              <a:ext cx="916845" cy="246221"/>
            </a:xfrm>
            <a:prstGeom prst="rect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s-ES" sz="10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/monthly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73" name="Google Shape;273;p14" descr="Abrir carpeta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660465" y="1544977"/>
              <a:ext cx="246220" cy="24622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4" name="Google Shape;274;p14"/>
          <p:cNvGrpSpPr/>
          <p:nvPr/>
        </p:nvGrpSpPr>
        <p:grpSpPr>
          <a:xfrm>
            <a:off x="4843725" y="1707654"/>
            <a:ext cx="1393937" cy="249845"/>
            <a:chOff x="5047204" y="1547976"/>
            <a:chExt cx="1393937" cy="249845"/>
          </a:xfrm>
        </p:grpSpPr>
        <p:sp>
          <p:nvSpPr>
            <p:cNvPr id="275" name="Google Shape;275;p14"/>
            <p:cNvSpPr txBox="1"/>
            <p:nvPr/>
          </p:nvSpPr>
          <p:spPr>
            <a:xfrm>
              <a:off x="5047204" y="1547976"/>
              <a:ext cx="1393937" cy="246221"/>
            </a:xfrm>
            <a:prstGeom prst="rect">
              <a:avLst/>
            </a:pr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s-ES" sz="10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index_history.txt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76" name="Google Shape;276;p14" descr="Documento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6124706" y="1551600"/>
              <a:ext cx="246221" cy="24622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7" name="Google Shape;277;p14"/>
          <p:cNvGrpSpPr/>
          <p:nvPr/>
        </p:nvGrpSpPr>
        <p:grpSpPr>
          <a:xfrm>
            <a:off x="4843725" y="2010537"/>
            <a:ext cx="849641" cy="246321"/>
            <a:chOff x="6561523" y="1545317"/>
            <a:chExt cx="849641" cy="246321"/>
          </a:xfrm>
        </p:grpSpPr>
        <p:sp>
          <p:nvSpPr>
            <p:cNvPr id="278" name="Google Shape;278;p14"/>
            <p:cNvSpPr txBox="1"/>
            <p:nvPr/>
          </p:nvSpPr>
          <p:spPr>
            <a:xfrm>
              <a:off x="6561523" y="1545417"/>
              <a:ext cx="849641" cy="246221"/>
            </a:xfrm>
            <a:prstGeom prst="rect">
              <a:avLst/>
            </a:pr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s-ES" sz="10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/history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79" name="Google Shape;279;p14" descr="Abrir carpeta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7134420" y="1545317"/>
              <a:ext cx="246220" cy="24622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0" name="Google Shape;280;p14"/>
          <p:cNvGrpSpPr/>
          <p:nvPr/>
        </p:nvGrpSpPr>
        <p:grpSpPr>
          <a:xfrm>
            <a:off x="3888474" y="970335"/>
            <a:ext cx="2451681" cy="315031"/>
            <a:chOff x="6857599" y="1500434"/>
            <a:chExt cx="2451681" cy="307777"/>
          </a:xfrm>
        </p:grpSpPr>
        <p:sp>
          <p:nvSpPr>
            <p:cNvPr id="281" name="Google Shape;281;p14"/>
            <p:cNvSpPr txBox="1"/>
            <p:nvPr/>
          </p:nvSpPr>
          <p:spPr>
            <a:xfrm>
              <a:off x="6857599" y="1500434"/>
              <a:ext cx="2451681" cy="307777"/>
            </a:xfrm>
            <a:prstGeom prst="rect">
              <a:avLst/>
            </a:prstGeom>
            <a:noFill/>
            <a:ln w="19050" cap="flat" cmpd="sng">
              <a:solidFill>
                <a:srgbClr val="29389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ES" sz="14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/b</a:t>
              </a:r>
              <a:r>
                <a:rPr lang="es-ES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r>
                <a:rPr lang="es-ES" sz="14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_multiparameter_nrt</a:t>
              </a:r>
              <a:endParaRPr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82" name="Google Shape;282;p14" descr="Abrir carpeta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8919153" y="1555848"/>
              <a:ext cx="246220" cy="24622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83" name="Google Shape;283;p14"/>
          <p:cNvSpPr txBox="1"/>
          <p:nvPr/>
        </p:nvSpPr>
        <p:spPr>
          <a:xfrm>
            <a:off x="2862001" y="2317216"/>
            <a:ext cx="623284" cy="246221"/>
          </a:xfrm>
          <a:prstGeom prst="rect">
            <a:avLst/>
          </a:prstGeom>
          <a:noFill/>
          <a:ln w="19050" cap="flat" cmpd="sng">
            <a:solidFill>
              <a:srgbClr val="92D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-ES" sz="1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/XX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4" name="Google Shape;284;p14" descr="Abrir carpeta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92734" y="2317116"/>
            <a:ext cx="246220" cy="246220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14"/>
          <p:cNvSpPr txBox="1"/>
          <p:nvPr/>
        </p:nvSpPr>
        <p:spPr>
          <a:xfrm>
            <a:off x="4997226" y="2314714"/>
            <a:ext cx="623284" cy="246221"/>
          </a:xfrm>
          <a:prstGeom prst="rect">
            <a:avLst/>
          </a:prstGeom>
          <a:noFill/>
          <a:ln w="19050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-ES" sz="1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/XX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6" name="Google Shape;286;p14" descr="Abrir carpeta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327959" y="2314614"/>
            <a:ext cx="246220" cy="2462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7" name="Google Shape;287;p14"/>
          <p:cNvGrpSpPr/>
          <p:nvPr/>
        </p:nvGrpSpPr>
        <p:grpSpPr>
          <a:xfrm>
            <a:off x="7333690" y="1222197"/>
            <a:ext cx="1342766" cy="249090"/>
            <a:chOff x="7240979" y="2270414"/>
            <a:chExt cx="1342766" cy="249090"/>
          </a:xfrm>
        </p:grpSpPr>
        <p:sp>
          <p:nvSpPr>
            <p:cNvPr id="288" name="Google Shape;288;p14"/>
            <p:cNvSpPr txBox="1"/>
            <p:nvPr/>
          </p:nvSpPr>
          <p:spPr>
            <a:xfrm>
              <a:off x="7240979" y="2270414"/>
              <a:ext cx="1342766" cy="246221"/>
            </a:xfrm>
            <a:prstGeom prst="rect">
              <a:avLst/>
            </a:prstGeom>
            <a:noFill/>
            <a:ln w="19050" cap="flat" cmpd="sng">
              <a:solidFill>
                <a:srgbClr val="7030A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s-ES" sz="10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index_platform.txt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89" name="Google Shape;289;p14" descr="Documento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8337523" y="2273283"/>
              <a:ext cx="246221" cy="2462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0" name="Google Shape;290;p14"/>
          <p:cNvSpPr txBox="1"/>
          <p:nvPr/>
        </p:nvSpPr>
        <p:spPr>
          <a:xfrm>
            <a:off x="7144878" y="1704030"/>
            <a:ext cx="1393937" cy="246221"/>
          </a:xfrm>
          <a:prstGeom prst="rect">
            <a:avLst/>
          </a:prstGeom>
          <a:solidFill>
            <a:srgbClr val="FFFF00"/>
          </a:solidFill>
          <a:ln w="19050" cap="flat" cmpd="sng">
            <a:solidFill>
              <a:srgbClr val="FE87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-ES" sz="1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index_reference.txt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1" name="Google Shape;291;p14" descr="Documento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282668" y="1707654"/>
            <a:ext cx="246221" cy="246221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14"/>
          <p:cNvSpPr txBox="1"/>
          <p:nvPr/>
        </p:nvSpPr>
        <p:spPr>
          <a:xfrm>
            <a:off x="7144878" y="2010536"/>
            <a:ext cx="949748" cy="246221"/>
          </a:xfrm>
          <a:prstGeom prst="rect">
            <a:avLst/>
          </a:prstGeom>
          <a:solidFill>
            <a:srgbClr val="FFFF00"/>
          </a:solidFill>
          <a:ln w="19050" cap="flat" cmpd="sng">
            <a:solidFill>
              <a:srgbClr val="FE87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-ES" sz="1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/reference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3" name="Google Shape;293;p14" descr="Abrir carpeta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848406" y="2010436"/>
            <a:ext cx="246220" cy="24622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14"/>
          <p:cNvSpPr txBox="1"/>
          <p:nvPr/>
        </p:nvSpPr>
        <p:spPr>
          <a:xfrm>
            <a:off x="7326621" y="2316526"/>
            <a:ext cx="623284" cy="246221"/>
          </a:xfrm>
          <a:prstGeom prst="rect">
            <a:avLst/>
          </a:prstGeom>
          <a:solidFill>
            <a:srgbClr val="FFFF00"/>
          </a:solidFill>
          <a:ln w="19050" cap="flat" cmpd="sng">
            <a:solidFill>
              <a:srgbClr val="FE87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-ES" sz="1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/XX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5" name="Google Shape;295;p14" descr="Abrir carpeta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657354" y="2316426"/>
            <a:ext cx="246220" cy="2462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6" name="Google Shape;296;p14"/>
          <p:cNvCxnSpPr>
            <a:stCxn id="264" idx="0"/>
            <a:endCxn id="281" idx="2"/>
          </p:cNvCxnSpPr>
          <p:nvPr/>
        </p:nvCxnSpPr>
        <p:spPr>
          <a:xfrm rot="10800000" flipH="1">
            <a:off x="1620005" y="1285443"/>
            <a:ext cx="3494400" cy="424800"/>
          </a:xfrm>
          <a:prstGeom prst="straightConnector1">
            <a:avLst/>
          </a:prstGeom>
          <a:noFill/>
          <a:ln w="9525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97" name="Google Shape;297;p14"/>
          <p:cNvCxnSpPr>
            <a:stCxn id="269" idx="0"/>
            <a:endCxn id="281" idx="2"/>
          </p:cNvCxnSpPr>
          <p:nvPr/>
        </p:nvCxnSpPr>
        <p:spPr>
          <a:xfrm rot="10800000" flipH="1">
            <a:off x="3447642" y="1285443"/>
            <a:ext cx="1666800" cy="424800"/>
          </a:xfrm>
          <a:prstGeom prst="straightConnector1">
            <a:avLst/>
          </a:prstGeom>
          <a:noFill/>
          <a:ln w="9525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98" name="Google Shape;298;p14"/>
          <p:cNvCxnSpPr>
            <a:stCxn id="275" idx="0"/>
            <a:endCxn id="281" idx="2"/>
          </p:cNvCxnSpPr>
          <p:nvPr/>
        </p:nvCxnSpPr>
        <p:spPr>
          <a:xfrm rot="10800000">
            <a:off x="5114393" y="1285254"/>
            <a:ext cx="426300" cy="422400"/>
          </a:xfrm>
          <a:prstGeom prst="straightConnector1">
            <a:avLst/>
          </a:prstGeom>
          <a:noFill/>
          <a:ln w="9525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99" name="Google Shape;299;p14"/>
          <p:cNvCxnSpPr>
            <a:stCxn id="290" idx="0"/>
            <a:endCxn id="281" idx="2"/>
          </p:cNvCxnSpPr>
          <p:nvPr/>
        </p:nvCxnSpPr>
        <p:spPr>
          <a:xfrm rot="10800000">
            <a:off x="5114247" y="1285230"/>
            <a:ext cx="2727600" cy="418800"/>
          </a:xfrm>
          <a:prstGeom prst="straightConnector1">
            <a:avLst/>
          </a:prstGeom>
          <a:noFill/>
          <a:ln w="9525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00" name="Google Shape;300;p14"/>
          <p:cNvCxnSpPr>
            <a:stCxn id="288" idx="1"/>
            <a:endCxn id="281" idx="2"/>
          </p:cNvCxnSpPr>
          <p:nvPr/>
        </p:nvCxnSpPr>
        <p:spPr>
          <a:xfrm rot="10800000">
            <a:off x="5114290" y="1285308"/>
            <a:ext cx="2219400" cy="60000"/>
          </a:xfrm>
          <a:prstGeom prst="straightConnector1">
            <a:avLst/>
          </a:prstGeom>
          <a:noFill/>
          <a:ln w="9525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301" name="Google Shape;301;p14"/>
          <p:cNvGrpSpPr/>
          <p:nvPr/>
        </p:nvGrpSpPr>
        <p:grpSpPr>
          <a:xfrm>
            <a:off x="1041931" y="2632687"/>
            <a:ext cx="1612538" cy="337259"/>
            <a:chOff x="409051" y="2543441"/>
            <a:chExt cx="1612538" cy="337259"/>
          </a:xfrm>
        </p:grpSpPr>
        <p:sp>
          <p:nvSpPr>
            <p:cNvPr id="302" name="Google Shape;302;p14"/>
            <p:cNvSpPr txBox="1"/>
            <p:nvPr/>
          </p:nvSpPr>
          <p:spPr>
            <a:xfrm>
              <a:off x="588127" y="2571750"/>
              <a:ext cx="1433462" cy="2179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r>
                <a:rPr lang="es-ES" sz="1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One file / day / platform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03" name="Google Shape;303;p14" descr="Documento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09051" y="2543441"/>
              <a:ext cx="246221" cy="2462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4" name="Google Shape;304;p14"/>
            <p:cNvSpPr txBox="1"/>
            <p:nvPr/>
          </p:nvSpPr>
          <p:spPr>
            <a:xfrm>
              <a:off x="481675" y="2735800"/>
              <a:ext cx="109500" cy="14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800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"/>
                <a:buFont typeface="Calibri"/>
                <a:buNone/>
              </a:pPr>
              <a:r>
                <a:rPr lang="es-ES" sz="6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.nc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5" name="Google Shape;305;p14"/>
          <p:cNvGrpSpPr/>
          <p:nvPr/>
        </p:nvGrpSpPr>
        <p:grpSpPr>
          <a:xfrm>
            <a:off x="1092851" y="2317216"/>
            <a:ext cx="1238907" cy="246300"/>
            <a:chOff x="1661270" y="1545586"/>
            <a:chExt cx="722100" cy="246300"/>
          </a:xfrm>
        </p:grpSpPr>
        <p:sp>
          <p:nvSpPr>
            <p:cNvPr id="306" name="Google Shape;306;p14"/>
            <p:cNvSpPr txBox="1"/>
            <p:nvPr/>
          </p:nvSpPr>
          <p:spPr>
            <a:xfrm>
              <a:off x="1661270" y="1545586"/>
              <a:ext cx="722100" cy="246300"/>
            </a:xfrm>
            <a:prstGeom prst="rect">
              <a:avLst/>
            </a:prstGeom>
            <a:noFill/>
            <a:ln w="19050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r>
                <a:rPr lang="es-ES" sz="10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/YYYYMMDDD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07" name="Google Shape;307;p14" descr="Abrir carpeta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205756" y="1545645"/>
              <a:ext cx="143498" cy="2462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08" name="Google Shape;308;p14"/>
          <p:cNvGrpSpPr/>
          <p:nvPr/>
        </p:nvGrpSpPr>
        <p:grpSpPr>
          <a:xfrm>
            <a:off x="3010529" y="2935486"/>
            <a:ext cx="1962592" cy="435757"/>
            <a:chOff x="2220901" y="3551739"/>
            <a:chExt cx="1962592" cy="435757"/>
          </a:xfrm>
        </p:grpSpPr>
        <p:sp>
          <p:nvSpPr>
            <p:cNvPr id="309" name="Google Shape;309;p14"/>
            <p:cNvSpPr txBox="1"/>
            <p:nvPr/>
          </p:nvSpPr>
          <p:spPr>
            <a:xfrm>
              <a:off x="2293517" y="3658253"/>
              <a:ext cx="109500" cy="2028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0" tIns="1800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"/>
                <a:buFont typeface="Calibri"/>
                <a:buNone/>
              </a:pPr>
              <a:r>
                <a:rPr lang="es-ES" sz="6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.nc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14"/>
            <p:cNvSpPr txBox="1"/>
            <p:nvPr/>
          </p:nvSpPr>
          <p:spPr>
            <a:xfrm>
              <a:off x="2367593" y="3587296"/>
              <a:ext cx="1815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r>
                <a:rPr lang="es-ES" sz="1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One file / month / platform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11" name="Google Shape;311;p14" descr="Documento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220901" y="3551739"/>
              <a:ext cx="246221" cy="2462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12" name="Google Shape;312;p14"/>
          <p:cNvSpPr txBox="1"/>
          <p:nvPr/>
        </p:nvSpPr>
        <p:spPr>
          <a:xfrm>
            <a:off x="3053550" y="2629008"/>
            <a:ext cx="1095900" cy="249900"/>
          </a:xfrm>
          <a:prstGeom prst="rect">
            <a:avLst/>
          </a:prstGeom>
          <a:noFill/>
          <a:ln w="19050" cap="flat" cmpd="sng">
            <a:solidFill>
              <a:srgbClr val="92D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s-ES" sz="1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/YYYYMMM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3" name="Google Shape;313;p14" descr="Abrir carpeta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71777" y="2630864"/>
            <a:ext cx="246220" cy="2462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4" name="Google Shape;314;p14"/>
          <p:cNvGrpSpPr/>
          <p:nvPr/>
        </p:nvGrpSpPr>
        <p:grpSpPr>
          <a:xfrm>
            <a:off x="4997226" y="2592842"/>
            <a:ext cx="1308495" cy="338948"/>
            <a:chOff x="4638785" y="2607100"/>
            <a:chExt cx="1308495" cy="338948"/>
          </a:xfrm>
        </p:grpSpPr>
        <p:sp>
          <p:nvSpPr>
            <p:cNvPr id="315" name="Google Shape;315;p14"/>
            <p:cNvSpPr txBox="1"/>
            <p:nvPr/>
          </p:nvSpPr>
          <p:spPr>
            <a:xfrm>
              <a:off x="4797783" y="2607100"/>
              <a:ext cx="1149497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r>
                <a:rPr lang="es-ES" sz="1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One file / platform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16;p14"/>
            <p:cNvSpPr txBox="1"/>
            <p:nvPr/>
          </p:nvSpPr>
          <p:spPr>
            <a:xfrm>
              <a:off x="4638785" y="2801148"/>
              <a:ext cx="159000" cy="144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0" tIns="1800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"/>
                <a:buFont typeface="Calibri"/>
                <a:buNone/>
              </a:pPr>
              <a:r>
                <a:rPr lang="es-ES" sz="6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.nc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17" name="Google Shape;317;p14" descr="Documento"/>
            <p:cNvGrpSpPr/>
            <p:nvPr/>
          </p:nvGrpSpPr>
          <p:grpSpPr>
            <a:xfrm>
              <a:off x="4638795" y="2625876"/>
              <a:ext cx="159017" cy="205184"/>
              <a:chOff x="6453300" y="3823510"/>
              <a:chExt cx="159017" cy="205184"/>
            </a:xfrm>
          </p:grpSpPr>
          <p:sp>
            <p:nvSpPr>
              <p:cNvPr id="318" name="Google Shape;318;p14"/>
              <p:cNvSpPr/>
              <p:nvPr/>
            </p:nvSpPr>
            <p:spPr>
              <a:xfrm>
                <a:off x="6453300" y="3823510"/>
                <a:ext cx="159017" cy="205184"/>
              </a:xfrm>
              <a:custGeom>
                <a:avLst/>
                <a:gdLst/>
                <a:ahLst/>
                <a:cxnLst/>
                <a:rect l="l" t="t" r="r" b="b"/>
                <a:pathLst>
                  <a:path w="159017" h="205184" extrusionOk="0">
                    <a:moveTo>
                      <a:pt x="15389" y="189795"/>
                    </a:moveTo>
                    <a:lnTo>
                      <a:pt x="15389" y="15389"/>
                    </a:lnTo>
                    <a:lnTo>
                      <a:pt x="79509" y="15389"/>
                    </a:lnTo>
                    <a:lnTo>
                      <a:pt x="79509" y="69250"/>
                    </a:lnTo>
                    <a:lnTo>
                      <a:pt x="143629" y="69250"/>
                    </a:lnTo>
                    <a:lnTo>
                      <a:pt x="143629" y="189795"/>
                    </a:lnTo>
                    <a:lnTo>
                      <a:pt x="15389" y="189795"/>
                    </a:lnTo>
                    <a:close/>
                    <a:moveTo>
                      <a:pt x="94898" y="21801"/>
                    </a:moveTo>
                    <a:lnTo>
                      <a:pt x="126958" y="53861"/>
                    </a:lnTo>
                    <a:lnTo>
                      <a:pt x="94898" y="53861"/>
                    </a:lnTo>
                    <a:lnTo>
                      <a:pt x="94898" y="21801"/>
                    </a:lnTo>
                    <a:close/>
                    <a:moveTo>
                      <a:pt x="94898" y="0"/>
                    </a:moveTo>
                    <a:lnTo>
                      <a:pt x="0" y="0"/>
                    </a:lnTo>
                    <a:lnTo>
                      <a:pt x="0" y="205184"/>
                    </a:lnTo>
                    <a:lnTo>
                      <a:pt x="159018" y="205184"/>
                    </a:lnTo>
                    <a:lnTo>
                      <a:pt x="159018" y="56426"/>
                    </a:lnTo>
                    <a:lnTo>
                      <a:pt x="94898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9" name="Google Shape;319;p14"/>
              <p:cNvSpPr/>
              <p:nvPr/>
            </p:nvSpPr>
            <p:spPr>
              <a:xfrm>
                <a:off x="6484078" y="3918408"/>
                <a:ext cx="97462" cy="10259"/>
              </a:xfrm>
              <a:custGeom>
                <a:avLst/>
                <a:gdLst/>
                <a:ahLst/>
                <a:cxnLst/>
                <a:rect l="l" t="t" r="r" b="b"/>
                <a:pathLst>
                  <a:path w="97462" h="10259" extrusionOk="0">
                    <a:moveTo>
                      <a:pt x="0" y="0"/>
                    </a:moveTo>
                    <a:lnTo>
                      <a:pt x="97462" y="0"/>
                    </a:lnTo>
                    <a:lnTo>
                      <a:pt x="97462" y="10259"/>
                    </a:lnTo>
                    <a:lnTo>
                      <a:pt x="0" y="10259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0" name="Google Shape;320;p14"/>
              <p:cNvSpPr/>
              <p:nvPr/>
            </p:nvSpPr>
            <p:spPr>
              <a:xfrm>
                <a:off x="6484078" y="3897889"/>
                <a:ext cx="33342" cy="10259"/>
              </a:xfrm>
              <a:custGeom>
                <a:avLst/>
                <a:gdLst/>
                <a:ahLst/>
                <a:cxnLst/>
                <a:rect l="l" t="t" r="r" b="b"/>
                <a:pathLst>
                  <a:path w="33342" h="10259" extrusionOk="0">
                    <a:moveTo>
                      <a:pt x="0" y="0"/>
                    </a:moveTo>
                    <a:lnTo>
                      <a:pt x="33342" y="0"/>
                    </a:lnTo>
                    <a:lnTo>
                      <a:pt x="33342" y="10259"/>
                    </a:lnTo>
                    <a:lnTo>
                      <a:pt x="0" y="10259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1" name="Google Shape;321;p14"/>
              <p:cNvSpPr/>
              <p:nvPr/>
            </p:nvSpPr>
            <p:spPr>
              <a:xfrm>
                <a:off x="6484078" y="3938926"/>
                <a:ext cx="97462" cy="10259"/>
              </a:xfrm>
              <a:custGeom>
                <a:avLst/>
                <a:gdLst/>
                <a:ahLst/>
                <a:cxnLst/>
                <a:rect l="l" t="t" r="r" b="b"/>
                <a:pathLst>
                  <a:path w="97462" h="10259" extrusionOk="0">
                    <a:moveTo>
                      <a:pt x="0" y="0"/>
                    </a:moveTo>
                    <a:lnTo>
                      <a:pt x="97462" y="0"/>
                    </a:lnTo>
                    <a:lnTo>
                      <a:pt x="97462" y="10259"/>
                    </a:lnTo>
                    <a:lnTo>
                      <a:pt x="0" y="10259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" name="Google Shape;322;p14"/>
              <p:cNvSpPr/>
              <p:nvPr/>
            </p:nvSpPr>
            <p:spPr>
              <a:xfrm>
                <a:off x="6484078" y="3959444"/>
                <a:ext cx="97462" cy="10259"/>
              </a:xfrm>
              <a:custGeom>
                <a:avLst/>
                <a:gdLst/>
                <a:ahLst/>
                <a:cxnLst/>
                <a:rect l="l" t="t" r="r" b="b"/>
                <a:pathLst>
                  <a:path w="97462" h="10259" extrusionOk="0">
                    <a:moveTo>
                      <a:pt x="0" y="0"/>
                    </a:moveTo>
                    <a:lnTo>
                      <a:pt x="97462" y="0"/>
                    </a:lnTo>
                    <a:lnTo>
                      <a:pt x="97462" y="10259"/>
                    </a:lnTo>
                    <a:lnTo>
                      <a:pt x="0" y="10259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" name="Google Shape;323;p14"/>
              <p:cNvSpPr/>
              <p:nvPr/>
            </p:nvSpPr>
            <p:spPr>
              <a:xfrm>
                <a:off x="6484078" y="3979963"/>
                <a:ext cx="97462" cy="10259"/>
              </a:xfrm>
              <a:custGeom>
                <a:avLst/>
                <a:gdLst/>
                <a:ahLst/>
                <a:cxnLst/>
                <a:rect l="l" t="t" r="r" b="b"/>
                <a:pathLst>
                  <a:path w="97462" h="10259" extrusionOk="0">
                    <a:moveTo>
                      <a:pt x="0" y="0"/>
                    </a:moveTo>
                    <a:lnTo>
                      <a:pt x="97462" y="0"/>
                    </a:lnTo>
                    <a:lnTo>
                      <a:pt x="97462" y="10259"/>
                    </a:lnTo>
                    <a:lnTo>
                      <a:pt x="0" y="10259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24" name="Google Shape;324;p14"/>
          <p:cNvGrpSpPr/>
          <p:nvPr/>
        </p:nvGrpSpPr>
        <p:grpSpPr>
          <a:xfrm>
            <a:off x="7315479" y="2609958"/>
            <a:ext cx="1268852" cy="288000"/>
            <a:chOff x="6195068" y="2657530"/>
            <a:chExt cx="1268852" cy="288000"/>
          </a:xfrm>
        </p:grpSpPr>
        <p:sp>
          <p:nvSpPr>
            <p:cNvPr id="325" name="Google Shape;325;p14"/>
            <p:cNvSpPr txBox="1"/>
            <p:nvPr/>
          </p:nvSpPr>
          <p:spPr>
            <a:xfrm>
              <a:off x="6226190" y="2723361"/>
              <a:ext cx="109500" cy="110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0" tIns="1800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"/>
                <a:buFont typeface="Calibri"/>
                <a:buNone/>
              </a:pPr>
              <a:r>
                <a:rPr lang="es-ES" sz="6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.nc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26;p14"/>
            <p:cNvSpPr/>
            <p:nvPr/>
          </p:nvSpPr>
          <p:spPr>
            <a:xfrm>
              <a:off x="6195068" y="2657530"/>
              <a:ext cx="165390" cy="196636"/>
            </a:xfrm>
            <a:custGeom>
              <a:avLst/>
              <a:gdLst/>
              <a:ahLst/>
              <a:cxnLst/>
              <a:rect l="l" t="t" r="r" b="b"/>
              <a:pathLst>
                <a:path w="159017" h="205184" extrusionOk="0">
                  <a:moveTo>
                    <a:pt x="15389" y="189795"/>
                  </a:moveTo>
                  <a:lnTo>
                    <a:pt x="15389" y="15389"/>
                  </a:lnTo>
                  <a:lnTo>
                    <a:pt x="79509" y="15389"/>
                  </a:lnTo>
                  <a:lnTo>
                    <a:pt x="79509" y="69250"/>
                  </a:lnTo>
                  <a:lnTo>
                    <a:pt x="143629" y="69250"/>
                  </a:lnTo>
                  <a:lnTo>
                    <a:pt x="143629" y="189795"/>
                  </a:lnTo>
                  <a:lnTo>
                    <a:pt x="15389" y="189795"/>
                  </a:lnTo>
                  <a:close/>
                  <a:moveTo>
                    <a:pt x="94898" y="21801"/>
                  </a:moveTo>
                  <a:lnTo>
                    <a:pt x="126958" y="53861"/>
                  </a:lnTo>
                  <a:lnTo>
                    <a:pt x="94898" y="53861"/>
                  </a:lnTo>
                  <a:lnTo>
                    <a:pt x="94898" y="21801"/>
                  </a:lnTo>
                  <a:close/>
                  <a:moveTo>
                    <a:pt x="94898" y="0"/>
                  </a:moveTo>
                  <a:lnTo>
                    <a:pt x="0" y="0"/>
                  </a:lnTo>
                  <a:lnTo>
                    <a:pt x="0" y="205184"/>
                  </a:lnTo>
                  <a:lnTo>
                    <a:pt x="159018" y="205184"/>
                  </a:lnTo>
                  <a:lnTo>
                    <a:pt x="159018" y="56426"/>
                  </a:lnTo>
                  <a:lnTo>
                    <a:pt x="94898" y="0"/>
                  </a:lnTo>
                  <a:close/>
                </a:path>
              </a:pathLst>
            </a:custGeom>
            <a:solidFill>
              <a:srgbClr val="FE87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14"/>
            <p:cNvSpPr/>
            <p:nvPr/>
          </p:nvSpPr>
          <p:spPr>
            <a:xfrm>
              <a:off x="6232220" y="2743880"/>
              <a:ext cx="97462" cy="10259"/>
            </a:xfrm>
            <a:custGeom>
              <a:avLst/>
              <a:gdLst/>
              <a:ahLst/>
              <a:cxnLst/>
              <a:rect l="l" t="t" r="r" b="b"/>
              <a:pathLst>
                <a:path w="97462" h="10259" extrusionOk="0">
                  <a:moveTo>
                    <a:pt x="0" y="0"/>
                  </a:moveTo>
                  <a:lnTo>
                    <a:pt x="97462" y="0"/>
                  </a:lnTo>
                  <a:lnTo>
                    <a:pt x="97462" y="10259"/>
                  </a:lnTo>
                  <a:lnTo>
                    <a:pt x="0" y="10259"/>
                  </a:lnTo>
                  <a:close/>
                </a:path>
              </a:pathLst>
            </a:custGeom>
            <a:solidFill>
              <a:srgbClr val="FE87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14"/>
            <p:cNvSpPr/>
            <p:nvPr/>
          </p:nvSpPr>
          <p:spPr>
            <a:xfrm>
              <a:off x="6232220" y="2723361"/>
              <a:ext cx="33342" cy="10259"/>
            </a:xfrm>
            <a:custGeom>
              <a:avLst/>
              <a:gdLst/>
              <a:ahLst/>
              <a:cxnLst/>
              <a:rect l="l" t="t" r="r" b="b"/>
              <a:pathLst>
                <a:path w="33342" h="10259" extrusionOk="0">
                  <a:moveTo>
                    <a:pt x="0" y="0"/>
                  </a:moveTo>
                  <a:lnTo>
                    <a:pt x="33342" y="0"/>
                  </a:lnTo>
                  <a:lnTo>
                    <a:pt x="33342" y="10259"/>
                  </a:lnTo>
                  <a:lnTo>
                    <a:pt x="0" y="10259"/>
                  </a:lnTo>
                  <a:close/>
                </a:path>
              </a:pathLst>
            </a:custGeom>
            <a:solidFill>
              <a:srgbClr val="FE87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14"/>
            <p:cNvSpPr/>
            <p:nvPr/>
          </p:nvSpPr>
          <p:spPr>
            <a:xfrm>
              <a:off x="6232220" y="2764398"/>
              <a:ext cx="97462" cy="10259"/>
            </a:xfrm>
            <a:custGeom>
              <a:avLst/>
              <a:gdLst/>
              <a:ahLst/>
              <a:cxnLst/>
              <a:rect l="l" t="t" r="r" b="b"/>
              <a:pathLst>
                <a:path w="97462" h="10259" extrusionOk="0">
                  <a:moveTo>
                    <a:pt x="0" y="0"/>
                  </a:moveTo>
                  <a:lnTo>
                    <a:pt x="97462" y="0"/>
                  </a:lnTo>
                  <a:lnTo>
                    <a:pt x="97462" y="10259"/>
                  </a:lnTo>
                  <a:lnTo>
                    <a:pt x="0" y="10259"/>
                  </a:lnTo>
                  <a:close/>
                </a:path>
              </a:pathLst>
            </a:custGeom>
            <a:solidFill>
              <a:srgbClr val="FE87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14"/>
            <p:cNvSpPr/>
            <p:nvPr/>
          </p:nvSpPr>
          <p:spPr>
            <a:xfrm>
              <a:off x="6232220" y="2784916"/>
              <a:ext cx="97462" cy="10259"/>
            </a:xfrm>
            <a:custGeom>
              <a:avLst/>
              <a:gdLst/>
              <a:ahLst/>
              <a:cxnLst/>
              <a:rect l="l" t="t" r="r" b="b"/>
              <a:pathLst>
                <a:path w="97462" h="10259" extrusionOk="0">
                  <a:moveTo>
                    <a:pt x="0" y="0"/>
                  </a:moveTo>
                  <a:lnTo>
                    <a:pt x="97462" y="0"/>
                  </a:lnTo>
                  <a:lnTo>
                    <a:pt x="97462" y="10259"/>
                  </a:lnTo>
                  <a:lnTo>
                    <a:pt x="0" y="10259"/>
                  </a:lnTo>
                  <a:close/>
                </a:path>
              </a:pathLst>
            </a:custGeom>
            <a:solidFill>
              <a:srgbClr val="FE87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p14"/>
            <p:cNvSpPr/>
            <p:nvPr/>
          </p:nvSpPr>
          <p:spPr>
            <a:xfrm>
              <a:off x="6232220" y="2805435"/>
              <a:ext cx="97462" cy="10259"/>
            </a:xfrm>
            <a:custGeom>
              <a:avLst/>
              <a:gdLst/>
              <a:ahLst/>
              <a:cxnLst/>
              <a:rect l="l" t="t" r="r" b="b"/>
              <a:pathLst>
                <a:path w="97462" h="10259" extrusionOk="0">
                  <a:moveTo>
                    <a:pt x="0" y="0"/>
                  </a:moveTo>
                  <a:lnTo>
                    <a:pt x="97462" y="0"/>
                  </a:lnTo>
                  <a:lnTo>
                    <a:pt x="97462" y="10259"/>
                  </a:lnTo>
                  <a:lnTo>
                    <a:pt x="0" y="10259"/>
                  </a:lnTo>
                  <a:close/>
                </a:path>
              </a:pathLst>
            </a:custGeom>
            <a:solidFill>
              <a:srgbClr val="FE87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14"/>
            <p:cNvSpPr txBox="1"/>
            <p:nvPr/>
          </p:nvSpPr>
          <p:spPr>
            <a:xfrm>
              <a:off x="6314423" y="2657530"/>
              <a:ext cx="1149497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r>
                <a:rPr lang="es-ES" sz="1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One file / platform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3" name="Google Shape;333;p14"/>
          <p:cNvSpPr txBox="1"/>
          <p:nvPr/>
        </p:nvSpPr>
        <p:spPr>
          <a:xfrm>
            <a:off x="1145105" y="3352685"/>
            <a:ext cx="9498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s-ES" sz="10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*Last 30 days</a:t>
            </a: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14"/>
          <p:cNvSpPr txBox="1"/>
          <p:nvPr/>
        </p:nvSpPr>
        <p:spPr>
          <a:xfrm>
            <a:off x="2908280" y="3346793"/>
            <a:ext cx="8940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s-ES" sz="10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*Last 5 years</a:t>
            </a: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14"/>
          <p:cNvSpPr txBox="1"/>
          <p:nvPr/>
        </p:nvSpPr>
        <p:spPr>
          <a:xfrm>
            <a:off x="5007401" y="3360410"/>
            <a:ext cx="818442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s-ES" sz="10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*Since ever</a:t>
            </a: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4"/>
          <p:cNvSpPr txBox="1"/>
          <p:nvPr/>
        </p:nvSpPr>
        <p:spPr>
          <a:xfrm>
            <a:off x="7535126" y="3360410"/>
            <a:ext cx="818442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s-ES" sz="10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*Since ever</a:t>
            </a: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14"/>
          <p:cNvSpPr txBox="1"/>
          <p:nvPr/>
        </p:nvSpPr>
        <p:spPr>
          <a:xfrm>
            <a:off x="2634665" y="3959675"/>
            <a:ext cx="623400" cy="246300"/>
          </a:xfrm>
          <a:prstGeom prst="rect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s-ES" sz="1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/PF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8" name="Google Shape;338;p14" descr="Abrir carpeta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2965398" y="3959575"/>
            <a:ext cx="246220" cy="24622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14"/>
          <p:cNvSpPr txBox="1"/>
          <p:nvPr/>
        </p:nvSpPr>
        <p:spPr>
          <a:xfrm>
            <a:off x="3314540" y="3959661"/>
            <a:ext cx="623400" cy="246300"/>
          </a:xfrm>
          <a:prstGeom prst="rect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s-ES" sz="1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/GL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0" name="Google Shape;340;p14" descr="Abrir carpeta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3691723" y="3943811"/>
            <a:ext cx="246220" cy="246220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14"/>
          <p:cNvSpPr txBox="1"/>
          <p:nvPr/>
        </p:nvSpPr>
        <p:spPr>
          <a:xfrm>
            <a:off x="3984975" y="3959495"/>
            <a:ext cx="623400" cy="246300"/>
          </a:xfrm>
          <a:prstGeom prst="rect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s-ES" sz="1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/MO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2" name="Google Shape;342;p14" descr="Abrir carpeta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315708" y="3959395"/>
            <a:ext cx="246220" cy="246220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14"/>
          <p:cNvSpPr txBox="1"/>
          <p:nvPr/>
        </p:nvSpPr>
        <p:spPr>
          <a:xfrm>
            <a:off x="4663919" y="3954671"/>
            <a:ext cx="623400" cy="246300"/>
          </a:xfrm>
          <a:prstGeom prst="rect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s-ES" sz="1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/RF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4" name="Google Shape;344;p14" descr="Abrir carpeta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994652" y="3954571"/>
            <a:ext cx="246220" cy="246220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14"/>
          <p:cNvSpPr txBox="1"/>
          <p:nvPr/>
        </p:nvSpPr>
        <p:spPr>
          <a:xfrm>
            <a:off x="5339475" y="3954998"/>
            <a:ext cx="623400" cy="246300"/>
          </a:xfrm>
          <a:prstGeom prst="rect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s-ES" sz="1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/HF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6" name="Google Shape;346;p14" descr="Abrir carpeta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5670208" y="3954898"/>
            <a:ext cx="246220" cy="246220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14"/>
          <p:cNvSpPr txBox="1"/>
          <p:nvPr/>
        </p:nvSpPr>
        <p:spPr>
          <a:xfrm>
            <a:off x="6013295" y="4256257"/>
            <a:ext cx="623400" cy="246300"/>
          </a:xfrm>
          <a:prstGeom prst="rect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s-ES" sz="1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/DB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8" name="Google Shape;348;p14" descr="Abrir carpeta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344028" y="4256157"/>
            <a:ext cx="246220" cy="246220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14"/>
          <p:cNvSpPr txBox="1"/>
          <p:nvPr/>
        </p:nvSpPr>
        <p:spPr>
          <a:xfrm>
            <a:off x="6013295" y="3954571"/>
            <a:ext cx="623400" cy="246300"/>
          </a:xfrm>
          <a:prstGeom prst="rect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s-ES" sz="1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/DC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0" name="Google Shape;350;p14" descr="Abrir carpeta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344028" y="3954471"/>
            <a:ext cx="246220" cy="246220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14"/>
          <p:cNvSpPr txBox="1"/>
          <p:nvPr/>
        </p:nvSpPr>
        <p:spPr>
          <a:xfrm>
            <a:off x="7370969" y="3954371"/>
            <a:ext cx="623400" cy="246300"/>
          </a:xfrm>
          <a:prstGeom prst="rect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s-ES" sz="1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/CT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2" name="Google Shape;352;p14" descr="Abrir carpeta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701702" y="3954271"/>
            <a:ext cx="246220" cy="246220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14"/>
          <p:cNvSpPr txBox="1"/>
          <p:nvPr/>
        </p:nvSpPr>
        <p:spPr>
          <a:xfrm>
            <a:off x="2631768" y="4256192"/>
            <a:ext cx="623400" cy="246300"/>
          </a:xfrm>
          <a:prstGeom prst="rect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s-ES" sz="1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/BO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4" name="Google Shape;354;p14" descr="Abrir carpeta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2962501" y="4256092"/>
            <a:ext cx="246220" cy="246220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14"/>
          <p:cNvSpPr txBox="1"/>
          <p:nvPr/>
        </p:nvSpPr>
        <p:spPr>
          <a:xfrm>
            <a:off x="3984237" y="4255832"/>
            <a:ext cx="623400" cy="246300"/>
          </a:xfrm>
          <a:prstGeom prst="rect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s-ES" sz="1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/FB</a:t>
            </a:r>
            <a:endParaRPr sz="10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6" name="Google Shape;356;p14" descr="Abrir carpeta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314970" y="4255732"/>
            <a:ext cx="246220" cy="246220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14"/>
          <p:cNvSpPr txBox="1"/>
          <p:nvPr/>
        </p:nvSpPr>
        <p:spPr>
          <a:xfrm>
            <a:off x="5339475" y="4255552"/>
            <a:ext cx="623400" cy="246300"/>
          </a:xfrm>
          <a:prstGeom prst="rect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s-ES" sz="1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/SF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8" name="Google Shape;358;p14" descr="Abrir carpeta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5670208" y="4255452"/>
            <a:ext cx="246220" cy="246220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14"/>
          <p:cNvSpPr txBox="1"/>
          <p:nvPr/>
        </p:nvSpPr>
        <p:spPr>
          <a:xfrm>
            <a:off x="6691594" y="4255452"/>
            <a:ext cx="623400" cy="246300"/>
          </a:xfrm>
          <a:prstGeom prst="rect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s-ES" sz="1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/TG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0" name="Google Shape;360;p14" descr="Abrir carpeta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022327" y="4255352"/>
            <a:ext cx="246220" cy="246220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14"/>
          <p:cNvSpPr txBox="1"/>
          <p:nvPr/>
        </p:nvSpPr>
        <p:spPr>
          <a:xfrm>
            <a:off x="6692132" y="3954471"/>
            <a:ext cx="623400" cy="246300"/>
          </a:xfrm>
          <a:prstGeom prst="rect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s-ES" sz="1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/TS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2" name="Google Shape;362;p14" descr="Abrir carpeta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022865" y="3954371"/>
            <a:ext cx="246220" cy="24622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14"/>
          <p:cNvSpPr txBox="1"/>
          <p:nvPr/>
        </p:nvSpPr>
        <p:spPr>
          <a:xfrm>
            <a:off x="8041868" y="3951412"/>
            <a:ext cx="623400" cy="246300"/>
          </a:xfrm>
          <a:prstGeom prst="rect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s-ES" sz="1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/XB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4" name="Google Shape;364;p14" descr="Abrir carpeta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8372601" y="3951312"/>
            <a:ext cx="246220" cy="246220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14"/>
          <p:cNvSpPr txBox="1"/>
          <p:nvPr/>
        </p:nvSpPr>
        <p:spPr>
          <a:xfrm>
            <a:off x="3311707" y="4256012"/>
            <a:ext cx="623400" cy="246300"/>
          </a:xfrm>
          <a:prstGeom prst="rect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s-ES" sz="1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/ML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6" name="Google Shape;366;p14" descr="Abrir carpeta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3642440" y="4255912"/>
            <a:ext cx="246220" cy="246220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14"/>
          <p:cNvSpPr txBox="1"/>
          <p:nvPr/>
        </p:nvSpPr>
        <p:spPr>
          <a:xfrm>
            <a:off x="4661662" y="4255732"/>
            <a:ext cx="623400" cy="246300"/>
          </a:xfrm>
          <a:prstGeom prst="rect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s-ES" sz="1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/SM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8" name="Google Shape;368;p14" descr="Abrir carpeta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992395" y="4255632"/>
            <a:ext cx="246220" cy="246220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14"/>
          <p:cNvSpPr txBox="1"/>
          <p:nvPr/>
        </p:nvSpPr>
        <p:spPr>
          <a:xfrm>
            <a:off x="7370526" y="4255352"/>
            <a:ext cx="623400" cy="246300"/>
          </a:xfrm>
          <a:prstGeom prst="rect">
            <a:avLst/>
          </a:prstGeom>
          <a:solidFill>
            <a:srgbClr val="FFFF00"/>
          </a:solidFill>
          <a:ln w="1905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s-ES" sz="1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/SD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0" name="Google Shape;370;p14" descr="Abrir carpeta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701259" y="4255252"/>
            <a:ext cx="246220" cy="246220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14"/>
          <p:cNvSpPr txBox="1"/>
          <p:nvPr/>
        </p:nvSpPr>
        <p:spPr>
          <a:xfrm>
            <a:off x="8041063" y="4255252"/>
            <a:ext cx="623400" cy="246300"/>
          </a:xfrm>
          <a:prstGeom prst="rect">
            <a:avLst/>
          </a:prstGeom>
          <a:solidFill>
            <a:srgbClr val="FFFF00"/>
          </a:solidFill>
          <a:ln w="1905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s-ES" sz="1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/VA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2" name="Google Shape;372;p14" descr="Abrir carpeta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8371796" y="4255152"/>
            <a:ext cx="246220" cy="246220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14"/>
          <p:cNvSpPr txBox="1"/>
          <p:nvPr/>
        </p:nvSpPr>
        <p:spPr>
          <a:xfrm>
            <a:off x="1659321" y="3961601"/>
            <a:ext cx="623400" cy="249900"/>
          </a:xfrm>
          <a:prstGeom prst="rect">
            <a:avLst/>
          </a:prstGeom>
          <a:noFill/>
          <a:ln w="19050" cap="flat" cmpd="sng">
            <a:solidFill>
              <a:srgbClr val="5B5B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s-ES" sz="1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/XX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4" name="Google Shape;374;p14" descr="Abrir carpeta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999928" y="3959395"/>
            <a:ext cx="246220" cy="246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14"/>
          <p:cNvPicPr preferRelativeResize="0"/>
          <p:nvPr/>
        </p:nvPicPr>
        <p:blipFill rotWithShape="1">
          <a:blip r:embed="rId16">
            <a:alphaModFix/>
          </a:blip>
          <a:srcRect t="26974" b="24667"/>
          <a:stretch/>
        </p:blipFill>
        <p:spPr>
          <a:xfrm>
            <a:off x="0" y="4804000"/>
            <a:ext cx="7200225" cy="211175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14"/>
          <p:cNvSpPr txBox="1">
            <a:spLocks noGrp="1"/>
          </p:cNvSpPr>
          <p:nvPr>
            <p:ph type="title"/>
          </p:nvPr>
        </p:nvSpPr>
        <p:spPr>
          <a:xfrm>
            <a:off x="-48375" y="4771750"/>
            <a:ext cx="7385400" cy="4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#CMEMS4BlackSea                                           CMEMS Regional Training Workshop for</a:t>
            </a:r>
            <a:r>
              <a:rPr lang="es-ES" sz="1100" b="1">
                <a:solidFill>
                  <a:srgbClr val="FFFFFF"/>
                </a:solidFill>
                <a:highlight>
                  <a:srgbClr val="DE9B96"/>
                </a:highlight>
              </a:rPr>
              <a:t> Black Sea Region</a:t>
            </a: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 | 19 May - Online session</a:t>
            </a:r>
            <a:endParaRPr sz="1100">
              <a:solidFill>
                <a:srgbClr val="FFFFFF"/>
              </a:solidFill>
              <a:highlight>
                <a:srgbClr val="DE9B96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endParaRPr sz="1100" b="1">
              <a:solidFill>
                <a:srgbClr val="FFFFFF"/>
              </a:solidFill>
              <a:highlight>
                <a:srgbClr val="DE9B96"/>
              </a:highligh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15"/>
          <p:cNvSpPr txBox="1">
            <a:spLocks noGrp="1"/>
          </p:cNvSpPr>
          <p:nvPr>
            <p:ph type="body" idx="1"/>
          </p:nvPr>
        </p:nvSpPr>
        <p:spPr>
          <a:xfrm>
            <a:off x="683568" y="744068"/>
            <a:ext cx="8064900" cy="42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90"/>
              <a:buNone/>
            </a:pPr>
            <a:r>
              <a:rPr lang="es-ES" sz="2990" b="1">
                <a:solidFill>
                  <a:srgbClr val="404040"/>
                </a:solidFill>
              </a:rPr>
              <a:t>index_latest.txt</a:t>
            </a:r>
            <a:endParaRPr sz="2990" b="1">
              <a:solidFill>
                <a:srgbClr val="404040"/>
              </a:solidFill>
            </a:endParaRPr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rPr>
              <a:t># Title : in situ observations catalog</a:t>
            </a:r>
            <a:endParaRPr sz="1400">
              <a:solidFill>
                <a:srgbClr val="40404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rPr>
              <a:t># Description : catalog of available in situ observations per platform.</a:t>
            </a:r>
            <a:endParaRPr sz="1400">
              <a:solidFill>
                <a:srgbClr val="40404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rPr>
              <a:t># Project : Copernicus</a:t>
            </a:r>
            <a:endParaRPr sz="1400">
              <a:solidFill>
                <a:srgbClr val="40404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rPr>
              <a:t># Format version : 1.0</a:t>
            </a:r>
            <a:endParaRPr sz="1400">
              <a:solidFill>
                <a:srgbClr val="40404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rPr>
              <a:t># Date of update : 20200505105910</a:t>
            </a:r>
            <a:endParaRPr sz="1400">
              <a:solidFill>
                <a:srgbClr val="40404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0404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1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rPr>
              <a:t>#product_id,file_name,geospatial_lat_min,geospatial_lat_max,geospatial_lon_min,geospatial_lon_max,time_coverage_start,time_coverage_end,provider,date_update,data_mode,parameters</a:t>
            </a:r>
            <a:endParaRPr sz="1400" b="1">
              <a:solidFill>
                <a:srgbClr val="40404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300">
                <a:solidFill>
                  <a:srgbClr val="FE877F"/>
                </a:solidFill>
                <a:latin typeface="Courier New"/>
                <a:ea typeface="Courier New"/>
                <a:cs typeface="Courier New"/>
                <a:sym typeface="Courier New"/>
              </a:rPr>
              <a:t>COP-BLACKSEA-01,ftp://nrt.cmems-du.eu/Core/INSITU_BS_NRT_OBSERVATIONS_013_034/bs_multiparameter_nrt/latest/20200405/BS_TS_MO_15360_20200405.nc,45.15,45.15,29.67,29.67,2020-04-05T06:00:00Z,2020-04-05T18:00:00Z,NOAA / National Geophysical Data Center (NOAA/NGDC),2020-05-05T10:51:34Z,R,DEPH TEMP VGHS VGTA</a:t>
            </a:r>
            <a:endParaRPr sz="1300">
              <a:solidFill>
                <a:srgbClr val="FE877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3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rPr>
              <a:t>COP-BLACKSEA-01,ftp://nrt.cmems-du.eu/Core/INSITU_BS_NRT_OBSERVATIONS_013_034/bs_multiparameter_nrt/latest/20200405/BS_TS_MO_15428_20200405.nc,44.68,44.68,28.98,28.98,2020-04-05T12:00:00Z,2020-04-05T12:00:00Z,NOAA / National Geophysical Data Center (NOAA/NGDC),2020-05-05T10:51:34Z,R,DEPH TEMP VGHS VGTA</a:t>
            </a:r>
            <a:endParaRPr sz="1300">
              <a:solidFill>
                <a:srgbClr val="40404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300">
                <a:solidFill>
                  <a:srgbClr val="FF8A7B"/>
                </a:solidFill>
                <a:latin typeface="Courier New"/>
                <a:ea typeface="Courier New"/>
                <a:cs typeface="Courier New"/>
                <a:sym typeface="Courier New"/>
              </a:rPr>
              <a:t>COP-BLACKSEA-01,ftp://nrt.cmems-du.eu/Core/INSITU_BS_NRT_OBSERVATIONS_013_034/bs_multiparameter_nrt/latest/20200405/BS_TS_MO_15480_20200405.nc,44.22,44.22,28.63,28.63,2020-04-05T06:00:00Z,2020-04-05T18:00:00Z,NOAA / National Geophysical Data Center (NOAA/NGDC),2020-05-05T10:51:35Z,R,DEPH TEMP VGHS VGTA</a:t>
            </a:r>
            <a:endParaRPr sz="1300">
              <a:solidFill>
                <a:srgbClr val="FF8A7B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7"/>
              <a:buNone/>
            </a:pPr>
            <a:endParaRPr sz="1200">
              <a:solidFill>
                <a:srgbClr val="4040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82" name="Google Shape;382;p15"/>
          <p:cNvSpPr txBox="1">
            <a:spLocks noGrp="1"/>
          </p:cNvSpPr>
          <p:nvPr>
            <p:ph type="title"/>
          </p:nvPr>
        </p:nvSpPr>
        <p:spPr>
          <a:xfrm>
            <a:off x="683568" y="173001"/>
            <a:ext cx="8460432" cy="277539"/>
          </a:xfrm>
          <a:prstGeom prst="rect">
            <a:avLst/>
          </a:prstGeom>
          <a:solidFill>
            <a:srgbClr val="0B61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s-ES" spc="700" dirty="0">
                <a:solidFill>
                  <a:schemeClr val="bg1"/>
                </a:solidFill>
              </a:rPr>
              <a:t>In s</a:t>
            </a:r>
            <a:r>
              <a:rPr lang="es-ES" spc="700" dirty="0" smtClean="0">
                <a:solidFill>
                  <a:schemeClr val="bg1"/>
                </a:solidFill>
              </a:rPr>
              <a:t>itu </a:t>
            </a:r>
            <a:r>
              <a:rPr lang="es-ES" spc="700" dirty="0" err="1">
                <a:solidFill>
                  <a:schemeClr val="bg1"/>
                </a:solidFill>
              </a:rPr>
              <a:t>products</a:t>
            </a:r>
            <a:r>
              <a:rPr lang="es-ES" spc="700" dirty="0">
                <a:solidFill>
                  <a:schemeClr val="bg1"/>
                </a:solidFill>
              </a:rPr>
              <a:t> : </a:t>
            </a:r>
            <a:r>
              <a:rPr lang="es-ES" spc="700" dirty="0" err="1">
                <a:solidFill>
                  <a:schemeClr val="bg1"/>
                </a:solidFill>
              </a:rPr>
              <a:t>Index</a:t>
            </a:r>
            <a:r>
              <a:rPr lang="es-ES" spc="700" dirty="0">
                <a:solidFill>
                  <a:schemeClr val="bg1"/>
                </a:solidFill>
              </a:rPr>
              <a:t> of files</a:t>
            </a:r>
            <a:endParaRPr spc="700" dirty="0">
              <a:solidFill>
                <a:schemeClr val="bg1"/>
              </a:solidFill>
            </a:endParaRPr>
          </a:p>
        </p:txBody>
      </p:sp>
      <p:pic>
        <p:nvPicPr>
          <p:cNvPr id="383" name="Google Shape;383;p15"/>
          <p:cNvPicPr preferRelativeResize="0"/>
          <p:nvPr/>
        </p:nvPicPr>
        <p:blipFill rotWithShape="1">
          <a:blip r:embed="rId3">
            <a:alphaModFix/>
          </a:blip>
          <a:srcRect t="26974" b="24667"/>
          <a:stretch/>
        </p:blipFill>
        <p:spPr>
          <a:xfrm>
            <a:off x="0" y="4804000"/>
            <a:ext cx="7200225" cy="211175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15"/>
          <p:cNvSpPr txBox="1">
            <a:spLocks noGrp="1"/>
          </p:cNvSpPr>
          <p:nvPr>
            <p:ph type="title"/>
          </p:nvPr>
        </p:nvSpPr>
        <p:spPr>
          <a:xfrm>
            <a:off x="-48375" y="4771750"/>
            <a:ext cx="7385400" cy="4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#CMEMS4BlackSea                                           CMEMS Regional Training Workshop for</a:t>
            </a:r>
            <a:r>
              <a:rPr lang="es-ES" sz="1100" b="1">
                <a:solidFill>
                  <a:srgbClr val="FFFFFF"/>
                </a:solidFill>
                <a:highlight>
                  <a:srgbClr val="DE9B96"/>
                </a:highlight>
              </a:rPr>
              <a:t> Black Sea Region</a:t>
            </a: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 | 19 May - Online session</a:t>
            </a:r>
            <a:endParaRPr sz="1100">
              <a:solidFill>
                <a:srgbClr val="FFFFFF"/>
              </a:solidFill>
              <a:highlight>
                <a:srgbClr val="DE9B96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endParaRPr sz="1100" b="1">
              <a:solidFill>
                <a:srgbClr val="FFFFFF"/>
              </a:solidFill>
              <a:highlight>
                <a:srgbClr val="DE9B96"/>
              </a:highligh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84b85d44d2_0_36"/>
          <p:cNvSpPr txBox="1">
            <a:spLocks noGrp="1"/>
          </p:cNvSpPr>
          <p:nvPr>
            <p:ph type="body" idx="1"/>
          </p:nvPr>
        </p:nvSpPr>
        <p:spPr>
          <a:xfrm>
            <a:off x="683575" y="744074"/>
            <a:ext cx="8064900" cy="39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90"/>
              <a:buNone/>
            </a:pPr>
            <a:r>
              <a:rPr lang="es-ES" sz="2990" b="1">
                <a:solidFill>
                  <a:srgbClr val="404040"/>
                </a:solidFill>
              </a:rPr>
              <a:t>index_platform.txt</a:t>
            </a:r>
            <a:endParaRPr sz="2990" b="1">
              <a:solidFill>
                <a:srgbClr val="404040"/>
              </a:solidFill>
            </a:endParaRPr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rPr>
              <a:t># Title : in situ observations catalog</a:t>
            </a:r>
            <a:endParaRPr sz="1400">
              <a:solidFill>
                <a:srgbClr val="40404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rPr>
              <a:t># Title : in situ observations catalog</a:t>
            </a:r>
            <a:endParaRPr sz="1400">
              <a:solidFill>
                <a:srgbClr val="40404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rPr>
              <a:t># Description : catalog of available in situ observations per platform.</a:t>
            </a:r>
            <a:endParaRPr sz="1400">
              <a:solidFill>
                <a:srgbClr val="40404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rPr>
              <a:t># Project : Copernicus</a:t>
            </a:r>
            <a:endParaRPr sz="1400">
              <a:solidFill>
                <a:srgbClr val="40404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rPr>
              <a:t># Format version : 1.0</a:t>
            </a:r>
            <a:endParaRPr sz="1400">
              <a:solidFill>
                <a:srgbClr val="40404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rPr>
              <a:t># Date of update : 20200505110112</a:t>
            </a:r>
            <a:endParaRPr sz="1400">
              <a:solidFill>
                <a:srgbClr val="40404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0404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1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rPr>
              <a:t>#platform_code,creation_date,update_date,wmo_platform_code,data_source,institution,institution_edmo_code,parameters,last_latitude_observation,last_longitude_observation,last_date_observation</a:t>
            </a:r>
            <a:endParaRPr sz="1400" b="1">
              <a:solidFill>
                <a:srgbClr val="40404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>
                <a:solidFill>
                  <a:srgbClr val="FF8A7B"/>
                </a:solidFill>
                <a:latin typeface="Courier New"/>
                <a:ea typeface="Courier New"/>
                <a:cs typeface="Courier New"/>
                <a:sym typeface="Courier New"/>
              </a:rPr>
              <a:t>15360,2020-05-05T10:56:45Z,2020-05-05T10:56:45Z,15360,BS_TS_MO_15360_YYYYMMDD,NOAA / National Geophysical Data Center (NOAA/NGDC),1978,DEPH TEMP VGHS VGTA,45.15,29.67,2020-05-05T06:00:00Z</a:t>
            </a:r>
            <a:endParaRPr sz="1400">
              <a:solidFill>
                <a:srgbClr val="FF8A7B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rPr>
              <a:t>15428,2020-05-05T10:56:37Z,2020-05-05T10:56:37Z,15428,BS_TS_MO_15428_YYYYMMDD,NOAA / National Geophysical Data Center (NOAA/NGDC),1978,DEPH TEMP VGHS VGTA,44.68,28.98,2020-05-04T18:00:00Z</a:t>
            </a:r>
            <a:endParaRPr sz="1400">
              <a:solidFill>
                <a:srgbClr val="40404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>
                <a:solidFill>
                  <a:srgbClr val="FF8A7B"/>
                </a:solidFill>
                <a:latin typeface="Courier New"/>
                <a:ea typeface="Courier New"/>
                <a:cs typeface="Courier New"/>
                <a:sym typeface="Courier New"/>
              </a:rPr>
              <a:t>15480,2020-05-05T10:56:45Z,2020-05-05T10:56:45Z,15480,BS_TS_MO_15480_YYYYMMDD,NOAA / National Geophysical Data Center (NOAA/NGDC),1978,DEPH TEMP VGHS VGTA,44.22,28.63,2020-05-05T06:00:00Z</a:t>
            </a:r>
            <a:endParaRPr sz="1400">
              <a:solidFill>
                <a:srgbClr val="4040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90" name="Google Shape;390;g84b85d44d2_0_36"/>
          <p:cNvSpPr txBox="1">
            <a:spLocks noGrp="1"/>
          </p:cNvSpPr>
          <p:nvPr>
            <p:ph type="title"/>
          </p:nvPr>
        </p:nvSpPr>
        <p:spPr>
          <a:xfrm>
            <a:off x="683568" y="173001"/>
            <a:ext cx="8460300" cy="277500"/>
          </a:xfrm>
          <a:prstGeom prst="rect">
            <a:avLst/>
          </a:prstGeom>
          <a:solidFill>
            <a:srgbClr val="0B61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/>
            <a:r>
              <a:rPr lang="es-ES" spc="700" dirty="0">
                <a:solidFill>
                  <a:schemeClr val="bg1"/>
                </a:solidFill>
              </a:rPr>
              <a:t>In s</a:t>
            </a:r>
            <a:r>
              <a:rPr lang="es-ES" spc="700" dirty="0" smtClean="0">
                <a:solidFill>
                  <a:schemeClr val="bg1"/>
                </a:solidFill>
              </a:rPr>
              <a:t>itu </a:t>
            </a:r>
            <a:r>
              <a:rPr lang="es-ES" spc="700" dirty="0" err="1">
                <a:solidFill>
                  <a:schemeClr val="bg1"/>
                </a:solidFill>
              </a:rPr>
              <a:t>products</a:t>
            </a:r>
            <a:r>
              <a:rPr lang="es-ES" spc="700" dirty="0">
                <a:solidFill>
                  <a:schemeClr val="bg1"/>
                </a:solidFill>
              </a:rPr>
              <a:t> : </a:t>
            </a:r>
            <a:r>
              <a:rPr lang="es-ES" spc="700" dirty="0" err="1">
                <a:solidFill>
                  <a:schemeClr val="bg1"/>
                </a:solidFill>
              </a:rPr>
              <a:t>Index</a:t>
            </a:r>
            <a:r>
              <a:rPr lang="es-ES" spc="700" dirty="0">
                <a:solidFill>
                  <a:schemeClr val="bg1"/>
                </a:solidFill>
              </a:rPr>
              <a:t> of </a:t>
            </a:r>
            <a:r>
              <a:rPr lang="es-ES" spc="700" dirty="0" err="1">
                <a:solidFill>
                  <a:schemeClr val="bg1"/>
                </a:solidFill>
              </a:rPr>
              <a:t>platforms</a:t>
            </a:r>
            <a:endParaRPr spc="700" dirty="0">
              <a:solidFill>
                <a:schemeClr val="bg1"/>
              </a:solidFill>
            </a:endParaRPr>
          </a:p>
        </p:txBody>
      </p:sp>
      <p:pic>
        <p:nvPicPr>
          <p:cNvPr id="391" name="Google Shape;391;g84b85d44d2_0_36"/>
          <p:cNvPicPr preferRelativeResize="0"/>
          <p:nvPr/>
        </p:nvPicPr>
        <p:blipFill rotWithShape="1">
          <a:blip r:embed="rId3">
            <a:alphaModFix/>
          </a:blip>
          <a:srcRect t="26974" b="24667"/>
          <a:stretch/>
        </p:blipFill>
        <p:spPr>
          <a:xfrm>
            <a:off x="0" y="4804000"/>
            <a:ext cx="7200225" cy="211175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g84b85d44d2_0_36"/>
          <p:cNvSpPr txBox="1">
            <a:spLocks noGrp="1"/>
          </p:cNvSpPr>
          <p:nvPr>
            <p:ph type="title"/>
          </p:nvPr>
        </p:nvSpPr>
        <p:spPr>
          <a:xfrm>
            <a:off x="-48375" y="4771750"/>
            <a:ext cx="7385400" cy="4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#CMEMS4BlackSea                                           CMEMS Regional Training Workshop for</a:t>
            </a:r>
            <a:r>
              <a:rPr lang="es-ES" sz="1100" b="1">
                <a:solidFill>
                  <a:srgbClr val="FFFFFF"/>
                </a:solidFill>
                <a:highlight>
                  <a:srgbClr val="DE9B96"/>
                </a:highlight>
              </a:rPr>
              <a:t> Black Sea Region</a:t>
            </a: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 | 19 May - Online session</a:t>
            </a:r>
            <a:endParaRPr sz="1100">
              <a:solidFill>
                <a:srgbClr val="FFFFFF"/>
              </a:solidFill>
              <a:highlight>
                <a:srgbClr val="DE9B96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endParaRPr sz="1100" b="1">
              <a:solidFill>
                <a:srgbClr val="FFFFFF"/>
              </a:solidFill>
              <a:highlight>
                <a:srgbClr val="DE9B96"/>
              </a:highligh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17"/>
          <p:cNvSpPr txBox="1">
            <a:spLocks noGrp="1"/>
          </p:cNvSpPr>
          <p:nvPr>
            <p:ph type="body" idx="1"/>
          </p:nvPr>
        </p:nvSpPr>
        <p:spPr>
          <a:xfrm>
            <a:off x="1115625" y="555525"/>
            <a:ext cx="2790300" cy="37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r>
              <a:rPr lang="es-ES" sz="1100" b="1">
                <a:solidFill>
                  <a:srgbClr val="404040"/>
                </a:solidFill>
              </a:rPr>
              <a:t>Latest directory:</a:t>
            </a:r>
            <a:endParaRPr/>
          </a:p>
          <a:p>
            <a:pPr marL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r>
              <a:rPr lang="es-ES" sz="1100">
                <a:solidFill>
                  <a:srgbClr val="C00000"/>
                </a:solidFill>
              </a:rPr>
              <a:t>RR</a:t>
            </a:r>
            <a:r>
              <a:rPr lang="es-ES" sz="1100">
                <a:solidFill>
                  <a:srgbClr val="404040"/>
                </a:solidFill>
              </a:rPr>
              <a:t>_</a:t>
            </a:r>
            <a:r>
              <a:rPr lang="es-ES" sz="1100">
                <a:solidFill>
                  <a:srgbClr val="FF8A7B"/>
                </a:solidFill>
              </a:rPr>
              <a:t>XX</a:t>
            </a:r>
            <a:r>
              <a:rPr lang="es-ES" sz="1100">
                <a:solidFill>
                  <a:srgbClr val="404040"/>
                </a:solidFill>
              </a:rPr>
              <a:t>_</a:t>
            </a:r>
            <a:r>
              <a:rPr lang="es-ES" sz="1100">
                <a:solidFill>
                  <a:srgbClr val="0070C0"/>
                </a:solidFill>
              </a:rPr>
              <a:t>YY</a:t>
            </a:r>
            <a:r>
              <a:rPr lang="es-ES" sz="1100">
                <a:solidFill>
                  <a:srgbClr val="404040"/>
                </a:solidFill>
              </a:rPr>
              <a:t>_</a:t>
            </a:r>
            <a:r>
              <a:rPr lang="es-ES" sz="1100">
                <a:solidFill>
                  <a:srgbClr val="00B050"/>
                </a:solidFill>
              </a:rPr>
              <a:t>CODE</a:t>
            </a:r>
            <a:r>
              <a:rPr lang="es-ES" sz="1100">
                <a:solidFill>
                  <a:srgbClr val="404040"/>
                </a:solidFill>
              </a:rPr>
              <a:t>_YYYYMMDD.nc</a:t>
            </a:r>
            <a:endParaRPr/>
          </a:p>
          <a:p>
            <a:pPr marL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endParaRPr sz="1100" b="1">
              <a:solidFill>
                <a:srgbClr val="404040"/>
              </a:solidFill>
            </a:endParaRPr>
          </a:p>
          <a:p>
            <a:pPr marL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r>
              <a:rPr lang="es-ES" sz="1100" b="1">
                <a:solidFill>
                  <a:srgbClr val="404040"/>
                </a:solidFill>
              </a:rPr>
              <a:t>Monthly directory:</a:t>
            </a:r>
            <a:endParaRPr/>
          </a:p>
          <a:p>
            <a:pPr marL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r>
              <a:rPr lang="es-ES" sz="1100">
                <a:solidFill>
                  <a:srgbClr val="C00000"/>
                </a:solidFill>
              </a:rPr>
              <a:t>RR</a:t>
            </a:r>
            <a:r>
              <a:rPr lang="es-ES" sz="1100">
                <a:solidFill>
                  <a:srgbClr val="404040"/>
                </a:solidFill>
              </a:rPr>
              <a:t>_</a:t>
            </a:r>
            <a:r>
              <a:rPr lang="es-ES" sz="1100">
                <a:solidFill>
                  <a:srgbClr val="FF8A7B"/>
                </a:solidFill>
              </a:rPr>
              <a:t>XX</a:t>
            </a:r>
            <a:r>
              <a:rPr lang="es-ES" sz="1100">
                <a:solidFill>
                  <a:srgbClr val="404040"/>
                </a:solidFill>
              </a:rPr>
              <a:t>_</a:t>
            </a:r>
            <a:r>
              <a:rPr lang="es-ES" sz="1100">
                <a:solidFill>
                  <a:srgbClr val="0070C0"/>
                </a:solidFill>
              </a:rPr>
              <a:t>YY</a:t>
            </a:r>
            <a:r>
              <a:rPr lang="es-ES" sz="1100">
                <a:solidFill>
                  <a:srgbClr val="404040"/>
                </a:solidFill>
              </a:rPr>
              <a:t>_</a:t>
            </a:r>
            <a:r>
              <a:rPr lang="es-ES" sz="1100">
                <a:solidFill>
                  <a:srgbClr val="00B050"/>
                </a:solidFill>
              </a:rPr>
              <a:t>CODE</a:t>
            </a:r>
            <a:r>
              <a:rPr lang="es-ES" sz="1100">
                <a:solidFill>
                  <a:srgbClr val="404040"/>
                </a:solidFill>
              </a:rPr>
              <a:t> _YYYYMM.nc</a:t>
            </a:r>
            <a:endParaRPr/>
          </a:p>
          <a:p>
            <a:pPr marL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endParaRPr sz="1100" b="1">
              <a:solidFill>
                <a:srgbClr val="404040"/>
              </a:solidFill>
            </a:endParaRPr>
          </a:p>
          <a:p>
            <a:pPr marL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r>
              <a:rPr lang="es-ES" sz="1100" b="1">
                <a:solidFill>
                  <a:srgbClr val="404040"/>
                </a:solidFill>
              </a:rPr>
              <a:t>History directory:</a:t>
            </a:r>
            <a:endParaRPr/>
          </a:p>
          <a:p>
            <a:pPr marL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r>
              <a:rPr lang="es-ES" sz="1100">
                <a:solidFill>
                  <a:srgbClr val="C00000"/>
                </a:solidFill>
              </a:rPr>
              <a:t>RR</a:t>
            </a:r>
            <a:r>
              <a:rPr lang="es-ES" sz="1100">
                <a:solidFill>
                  <a:srgbClr val="404040"/>
                </a:solidFill>
              </a:rPr>
              <a:t>_</a:t>
            </a:r>
            <a:r>
              <a:rPr lang="es-ES" sz="1100">
                <a:solidFill>
                  <a:srgbClr val="FF8A7B"/>
                </a:solidFill>
              </a:rPr>
              <a:t>XX</a:t>
            </a:r>
            <a:r>
              <a:rPr lang="es-ES" sz="1100">
                <a:solidFill>
                  <a:srgbClr val="404040"/>
                </a:solidFill>
              </a:rPr>
              <a:t>_</a:t>
            </a:r>
            <a:r>
              <a:rPr lang="es-ES" sz="1100">
                <a:solidFill>
                  <a:srgbClr val="0070C0"/>
                </a:solidFill>
              </a:rPr>
              <a:t>YY</a:t>
            </a:r>
            <a:r>
              <a:rPr lang="es-ES" sz="1100">
                <a:solidFill>
                  <a:srgbClr val="404040"/>
                </a:solidFill>
              </a:rPr>
              <a:t>_</a:t>
            </a:r>
            <a:r>
              <a:rPr lang="es-ES" sz="1100">
                <a:solidFill>
                  <a:srgbClr val="00B050"/>
                </a:solidFill>
              </a:rPr>
              <a:t>CODE</a:t>
            </a:r>
            <a:r>
              <a:rPr lang="es-ES" sz="1100">
                <a:solidFill>
                  <a:srgbClr val="404040"/>
                </a:solidFill>
              </a:rPr>
              <a:t>_ZZZ.nc</a:t>
            </a:r>
            <a:endParaRPr/>
          </a:p>
          <a:p>
            <a:pPr marL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endParaRPr sz="1100">
              <a:solidFill>
                <a:srgbClr val="404040"/>
              </a:solidFill>
            </a:endParaRPr>
          </a:p>
          <a:p>
            <a:pPr marL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r>
              <a:rPr lang="es-ES" sz="1100" b="1">
                <a:solidFill>
                  <a:srgbClr val="C00000"/>
                </a:solidFill>
              </a:rPr>
              <a:t>RR</a:t>
            </a:r>
            <a:r>
              <a:rPr lang="es-ES" sz="1100">
                <a:solidFill>
                  <a:srgbClr val="C00000"/>
                </a:solidFill>
              </a:rPr>
              <a:t>: region bigram </a:t>
            </a:r>
            <a:endParaRPr sz="1100">
              <a:solidFill>
                <a:srgbClr val="404040"/>
              </a:solidFill>
            </a:endParaRPr>
          </a:p>
          <a:p>
            <a:pPr marL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r>
              <a:rPr lang="es-ES" sz="1100" b="1">
                <a:solidFill>
                  <a:srgbClr val="FF8A7B"/>
                </a:solidFill>
              </a:rPr>
              <a:t>XX</a:t>
            </a:r>
            <a:r>
              <a:rPr lang="es-ES" sz="1100">
                <a:solidFill>
                  <a:srgbClr val="FF8A7B"/>
                </a:solidFill>
              </a:rPr>
              <a:t>: file type</a:t>
            </a:r>
            <a:endParaRPr/>
          </a:p>
          <a:p>
            <a:pPr marL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r>
              <a:rPr lang="es-ES" sz="1100" b="1">
                <a:solidFill>
                  <a:srgbClr val="0070C0"/>
                </a:solidFill>
              </a:rPr>
              <a:t>YY</a:t>
            </a:r>
            <a:r>
              <a:rPr lang="es-ES" sz="1100">
                <a:solidFill>
                  <a:srgbClr val="0070C0"/>
                </a:solidFill>
              </a:rPr>
              <a:t>: data type</a:t>
            </a:r>
            <a:endParaRPr/>
          </a:p>
          <a:p>
            <a:pPr marL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r>
              <a:rPr lang="es-ES" sz="1100" b="1">
                <a:solidFill>
                  <a:srgbClr val="00B050"/>
                </a:solidFill>
              </a:rPr>
              <a:t>CODE</a:t>
            </a:r>
            <a:r>
              <a:rPr lang="es-ES" sz="1100">
                <a:solidFill>
                  <a:srgbClr val="00B050"/>
                </a:solidFill>
              </a:rPr>
              <a:t>: platform code</a:t>
            </a:r>
            <a:endParaRPr/>
          </a:p>
          <a:p>
            <a:pPr marL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r>
              <a:rPr lang="es-ES" sz="1100">
                <a:solidFill>
                  <a:srgbClr val="404040"/>
                </a:solidFill>
              </a:rPr>
              <a:t>YYYYMMDD: year month day of observations</a:t>
            </a:r>
            <a:endParaRPr/>
          </a:p>
          <a:p>
            <a:pPr marL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r>
              <a:rPr lang="es-ES" sz="1100">
                <a:solidFill>
                  <a:srgbClr val="404040"/>
                </a:solidFill>
              </a:rPr>
              <a:t>YYYYMM : year month  of observations</a:t>
            </a:r>
            <a:endParaRPr/>
          </a:p>
          <a:p>
            <a:pPr marL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r>
              <a:rPr lang="es-ES" sz="1100">
                <a:solidFill>
                  <a:srgbClr val="404040"/>
                </a:solidFill>
              </a:rPr>
              <a:t>ZZZ : only if different time samplings</a:t>
            </a:r>
            <a:endParaRPr/>
          </a:p>
          <a:p>
            <a:pPr marL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r>
              <a:rPr lang="es-ES" sz="1100">
                <a:solidFill>
                  <a:srgbClr val="404040"/>
                </a:solidFill>
              </a:rPr>
              <a:t>.nc: NetCDF file name suffix</a:t>
            </a:r>
            <a:endParaRPr/>
          </a:p>
          <a:p>
            <a:pPr marL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endParaRPr sz="1100">
              <a:solidFill>
                <a:srgbClr val="404040"/>
              </a:solidFill>
            </a:endParaRPr>
          </a:p>
          <a:p>
            <a:pPr marL="0" lvl="0" indent="0" algn="l" rtl="0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</a:pPr>
            <a:endParaRPr sz="500">
              <a:solidFill>
                <a:srgbClr val="404040"/>
              </a:solidFill>
            </a:endParaRPr>
          </a:p>
        </p:txBody>
      </p:sp>
      <p:sp>
        <p:nvSpPr>
          <p:cNvPr id="398" name="Google Shape;398;p17"/>
          <p:cNvSpPr txBox="1">
            <a:spLocks noGrp="1"/>
          </p:cNvSpPr>
          <p:nvPr>
            <p:ph type="title"/>
          </p:nvPr>
        </p:nvSpPr>
        <p:spPr>
          <a:xfrm>
            <a:off x="683568" y="173001"/>
            <a:ext cx="8460432" cy="277539"/>
          </a:xfrm>
          <a:prstGeom prst="rect">
            <a:avLst/>
          </a:prstGeom>
          <a:solidFill>
            <a:srgbClr val="0B61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s-ES" spc="700" dirty="0">
                <a:solidFill>
                  <a:schemeClr val="bg1"/>
                </a:solidFill>
              </a:rPr>
              <a:t>In s</a:t>
            </a:r>
            <a:r>
              <a:rPr lang="es-ES" spc="700" dirty="0" smtClean="0">
                <a:solidFill>
                  <a:schemeClr val="bg1"/>
                </a:solidFill>
              </a:rPr>
              <a:t>itu </a:t>
            </a:r>
            <a:r>
              <a:rPr lang="es-ES" spc="700" dirty="0" err="1">
                <a:solidFill>
                  <a:schemeClr val="bg1"/>
                </a:solidFill>
              </a:rPr>
              <a:t>products</a:t>
            </a:r>
            <a:r>
              <a:rPr lang="es-ES" spc="700" dirty="0">
                <a:solidFill>
                  <a:schemeClr val="bg1"/>
                </a:solidFill>
              </a:rPr>
              <a:t> : File </a:t>
            </a:r>
            <a:r>
              <a:rPr lang="es-ES" spc="700" dirty="0" err="1">
                <a:solidFill>
                  <a:schemeClr val="bg1"/>
                </a:solidFill>
              </a:rPr>
              <a:t>naming</a:t>
            </a:r>
            <a:endParaRPr spc="700" dirty="0">
              <a:solidFill>
                <a:schemeClr val="bg1"/>
              </a:solidFill>
            </a:endParaRPr>
          </a:p>
        </p:txBody>
      </p:sp>
      <p:sp>
        <p:nvSpPr>
          <p:cNvPr id="399" name="Google Shape;399;p17"/>
          <p:cNvSpPr txBox="1"/>
          <p:nvPr/>
        </p:nvSpPr>
        <p:spPr>
          <a:xfrm>
            <a:off x="6338000" y="450550"/>
            <a:ext cx="2664600" cy="43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100" b="1" i="0" u="sng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Data types</a:t>
            </a:r>
            <a:endParaRPr sz="2000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PF profiling floats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GL gliders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MO fixed buoys, mooring time series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RF River flow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HF HF radar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DB drifting buoys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DC drifting buoy reporting current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CT oceanographic CTD profiles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BO bottle data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FB ferrybox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SF towed CTD data (ex: scanfish)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TG Tide gauge station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TS thermosalinograph data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XB XBT or XCTD profiles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ML mini logger for fishery observing system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SM Sea mammals data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XX Not yet identified data type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rgbClr val="0070C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SD Saildrones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rgbClr val="0070C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VA Vessel mounted ADCPs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1750" marR="0" lvl="0" indent="0" algn="l" rtl="0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17"/>
          <p:cNvSpPr txBox="1"/>
          <p:nvPr/>
        </p:nvSpPr>
        <p:spPr>
          <a:xfrm>
            <a:off x="4070450" y="450550"/>
            <a:ext cx="2103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100" b="1" i="0" u="sng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Region bigram</a:t>
            </a:r>
            <a:endParaRPr sz="2000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GL Global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AR Arctic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BO Baltic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NO North West Shelf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IR Iberia-Biscay-Ireland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 Mediterranean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100" i="1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BS Black Sea</a:t>
            </a:r>
            <a:endParaRPr sz="2000" i="1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1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100" b="1" i="0" u="sng" strike="noStrike" cap="none">
                <a:solidFill>
                  <a:srgbClr val="FF8A7B"/>
                </a:solidFill>
                <a:latin typeface="Calibri"/>
                <a:ea typeface="Calibri"/>
                <a:cs typeface="Calibri"/>
                <a:sym typeface="Calibri"/>
              </a:rPr>
              <a:t>File type</a:t>
            </a:r>
            <a:endParaRPr sz="2000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rgbClr val="FF8A7B"/>
                </a:solidFill>
                <a:latin typeface="Calibri"/>
                <a:ea typeface="Calibri"/>
                <a:cs typeface="Calibri"/>
                <a:sym typeface="Calibri"/>
              </a:rPr>
              <a:t>TS Time series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rgbClr val="FF8A7B"/>
                </a:solidFill>
                <a:latin typeface="Calibri"/>
                <a:ea typeface="Calibri"/>
                <a:cs typeface="Calibri"/>
                <a:sym typeface="Calibri"/>
              </a:rPr>
              <a:t>PR Profile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rgbClr val="FF8A7B"/>
                </a:solidFill>
                <a:latin typeface="Calibri"/>
                <a:ea typeface="Calibri"/>
                <a:cs typeface="Calibri"/>
                <a:sym typeface="Calibri"/>
              </a:rPr>
              <a:t>TV Total velocities (HF Radars)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rgbClr val="FF8A7B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RV Radial velocities (HF Radars)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rgbClr val="FF8A7B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WS Wave spectral data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1" i="0" u="none" strike="noStrike" cap="none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1" name="Google Shape;401;p17"/>
          <p:cNvPicPr preferRelativeResize="0"/>
          <p:nvPr/>
        </p:nvPicPr>
        <p:blipFill rotWithShape="1">
          <a:blip r:embed="rId3">
            <a:alphaModFix/>
          </a:blip>
          <a:srcRect t="26974" b="24667"/>
          <a:stretch/>
        </p:blipFill>
        <p:spPr>
          <a:xfrm>
            <a:off x="0" y="4804000"/>
            <a:ext cx="7200225" cy="211175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17"/>
          <p:cNvSpPr txBox="1">
            <a:spLocks noGrp="1"/>
          </p:cNvSpPr>
          <p:nvPr>
            <p:ph type="title"/>
          </p:nvPr>
        </p:nvSpPr>
        <p:spPr>
          <a:xfrm>
            <a:off x="-48375" y="4771750"/>
            <a:ext cx="7385400" cy="4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#CMEMS4BlackSea                                           CMEMS Regional Training Workshop for</a:t>
            </a:r>
            <a:r>
              <a:rPr lang="es-ES" sz="1100" b="1">
                <a:solidFill>
                  <a:srgbClr val="FFFFFF"/>
                </a:solidFill>
                <a:highlight>
                  <a:srgbClr val="DE9B96"/>
                </a:highlight>
              </a:rPr>
              <a:t> Black Sea Region</a:t>
            </a: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 | 19 May - Online session</a:t>
            </a:r>
            <a:endParaRPr sz="1100">
              <a:solidFill>
                <a:srgbClr val="FFFFFF"/>
              </a:solidFill>
              <a:highlight>
                <a:srgbClr val="DE9B96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endParaRPr sz="1100" b="1">
              <a:solidFill>
                <a:srgbClr val="FFFFFF"/>
              </a:solidFill>
              <a:highlight>
                <a:srgbClr val="DE9B96"/>
              </a:highligh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18"/>
          <p:cNvSpPr txBox="1">
            <a:spLocks noGrp="1"/>
          </p:cNvSpPr>
          <p:nvPr>
            <p:ph type="body" idx="1"/>
          </p:nvPr>
        </p:nvSpPr>
        <p:spPr>
          <a:xfrm>
            <a:off x="683568" y="699542"/>
            <a:ext cx="8064896" cy="3823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20"/>
              <a:buChar char="•"/>
            </a:pPr>
            <a:r>
              <a:rPr lang="es-ES" sz="2220">
                <a:solidFill>
                  <a:srgbClr val="404040"/>
                </a:solidFill>
              </a:rPr>
              <a:t>Most important changes</a:t>
            </a:r>
            <a:endParaRPr sz="1850">
              <a:solidFill>
                <a:srgbClr val="404040"/>
              </a:solidFill>
            </a:endParaRPr>
          </a:p>
          <a:p>
            <a:pPr marL="742950" lvl="1" indent="-285750" algn="l" rtl="0">
              <a:lnSpc>
                <a:spcPct val="140000"/>
              </a:lnSpc>
              <a:spcBef>
                <a:spcPts val="533"/>
              </a:spcBef>
              <a:spcAft>
                <a:spcPts val="0"/>
              </a:spcAft>
              <a:buClr>
                <a:srgbClr val="404040"/>
              </a:buClr>
              <a:buSzPts val="1665"/>
              <a:buChar char="–"/>
            </a:pPr>
            <a:r>
              <a:rPr lang="es-ES" sz="1665">
                <a:solidFill>
                  <a:srgbClr val="404040"/>
                </a:solidFill>
              </a:rPr>
              <a:t>Agreement in use of global attributes</a:t>
            </a:r>
            <a:endParaRPr/>
          </a:p>
          <a:p>
            <a:pPr marL="742950" lvl="1" indent="-285750" algn="l" rtl="0">
              <a:lnSpc>
                <a:spcPct val="140000"/>
              </a:lnSpc>
              <a:spcBef>
                <a:spcPts val="333"/>
              </a:spcBef>
              <a:spcAft>
                <a:spcPts val="0"/>
              </a:spcAft>
              <a:buClr>
                <a:srgbClr val="404040"/>
              </a:buClr>
              <a:buSzPts val="1665"/>
              <a:buChar char="–"/>
            </a:pPr>
            <a:r>
              <a:rPr lang="es-ES" sz="1665">
                <a:solidFill>
                  <a:srgbClr val="404040"/>
                </a:solidFill>
              </a:rPr>
              <a:t>All global attributes are mandatory (some of them accept empty string)</a:t>
            </a:r>
            <a:endParaRPr/>
          </a:p>
          <a:p>
            <a:pPr marL="742950" lvl="1" indent="-285750" algn="l" rtl="0">
              <a:lnSpc>
                <a:spcPct val="140000"/>
              </a:lnSpc>
              <a:spcBef>
                <a:spcPts val="333"/>
              </a:spcBef>
              <a:spcAft>
                <a:spcPts val="0"/>
              </a:spcAft>
              <a:buClr>
                <a:srgbClr val="404040"/>
              </a:buClr>
              <a:buSzPts val="1665"/>
              <a:buChar char="–"/>
            </a:pPr>
            <a:r>
              <a:rPr lang="es-ES" sz="1665">
                <a:solidFill>
                  <a:srgbClr val="404040"/>
                </a:solidFill>
              </a:rPr>
              <a:t>Coordinate variables: Z may be non monotonic</a:t>
            </a:r>
            <a:endParaRPr/>
          </a:p>
          <a:p>
            <a:pPr marL="742950" lvl="1" indent="-285750" algn="l" rtl="0">
              <a:lnSpc>
                <a:spcPct val="140000"/>
              </a:lnSpc>
              <a:spcBef>
                <a:spcPts val="333"/>
              </a:spcBef>
              <a:spcAft>
                <a:spcPts val="0"/>
              </a:spcAft>
              <a:buClr>
                <a:srgbClr val="404040"/>
              </a:buClr>
              <a:buSzPts val="1665"/>
              <a:buChar char="–"/>
            </a:pPr>
            <a:r>
              <a:rPr lang="es-ES" sz="1665">
                <a:solidFill>
                  <a:srgbClr val="404040"/>
                </a:solidFill>
              </a:rPr>
              <a:t>Coordinate variables: Position dimension may be 1 for fixed platforms</a:t>
            </a:r>
            <a:endParaRPr/>
          </a:p>
          <a:p>
            <a:pPr marL="742950" lvl="1" indent="-285750" algn="l" rtl="0">
              <a:lnSpc>
                <a:spcPct val="140000"/>
              </a:lnSpc>
              <a:spcBef>
                <a:spcPts val="333"/>
              </a:spcBef>
              <a:spcAft>
                <a:spcPts val="0"/>
              </a:spcAft>
              <a:buClr>
                <a:srgbClr val="404040"/>
              </a:buClr>
              <a:buSzPts val="1665"/>
              <a:buChar char="–"/>
            </a:pPr>
            <a:r>
              <a:rPr lang="es-ES" sz="1665">
                <a:solidFill>
                  <a:srgbClr val="404040"/>
                </a:solidFill>
              </a:rPr>
              <a:t>Coordinate variables: No fill_value attribute for time, latitude and longitude</a:t>
            </a:r>
            <a:endParaRPr/>
          </a:p>
          <a:p>
            <a:pPr marL="742950" lvl="1" indent="-285750" algn="l" rtl="0">
              <a:lnSpc>
                <a:spcPct val="140000"/>
              </a:lnSpc>
              <a:spcBef>
                <a:spcPts val="333"/>
              </a:spcBef>
              <a:spcAft>
                <a:spcPts val="0"/>
              </a:spcAft>
              <a:buClr>
                <a:srgbClr val="404040"/>
              </a:buClr>
              <a:buSzPts val="1665"/>
              <a:buChar char="–"/>
            </a:pPr>
            <a:r>
              <a:rPr lang="es-ES" sz="1665">
                <a:solidFill>
                  <a:srgbClr val="404040"/>
                </a:solidFill>
              </a:rPr>
              <a:t>Agreement on data mode management (global, variable and value levels)</a:t>
            </a:r>
            <a:endParaRPr/>
          </a:p>
          <a:p>
            <a:pPr marL="742950" lvl="1" indent="-285750" algn="l" rtl="0">
              <a:lnSpc>
                <a:spcPct val="140000"/>
              </a:lnSpc>
              <a:spcBef>
                <a:spcPts val="333"/>
              </a:spcBef>
              <a:spcAft>
                <a:spcPts val="0"/>
              </a:spcAft>
              <a:buClr>
                <a:srgbClr val="404040"/>
              </a:buClr>
              <a:buSzPts val="1665"/>
              <a:buChar char="–"/>
            </a:pPr>
            <a:r>
              <a:rPr lang="es-ES" sz="1665">
                <a:solidFill>
                  <a:srgbClr val="404040"/>
                </a:solidFill>
              </a:rPr>
              <a:t>HF radar chapter: Conventions for HF radar data</a:t>
            </a:r>
            <a:endParaRPr/>
          </a:p>
          <a:p>
            <a:pPr marL="742950" lvl="1" indent="-285750" algn="l" rtl="0">
              <a:lnSpc>
                <a:spcPct val="140000"/>
              </a:lnSpc>
              <a:spcBef>
                <a:spcPts val="333"/>
              </a:spcBef>
              <a:spcAft>
                <a:spcPts val="0"/>
              </a:spcAft>
              <a:buClr>
                <a:srgbClr val="404040"/>
              </a:buClr>
              <a:buSzPts val="1665"/>
              <a:buChar char="–"/>
            </a:pPr>
            <a:r>
              <a:rPr lang="es-ES" sz="1665">
                <a:solidFill>
                  <a:srgbClr val="404040"/>
                </a:solidFill>
              </a:rPr>
              <a:t>Wave spectra chapter: Convention for wave spectral data</a:t>
            </a:r>
            <a:endParaRPr/>
          </a:p>
          <a:p>
            <a:pPr marL="457200" lvl="0" indent="-339725" algn="l" rtl="0">
              <a:lnSpc>
                <a:spcPct val="90000"/>
              </a:lnSpc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ts val="1850"/>
              <a:buNone/>
            </a:pPr>
            <a:endParaRPr sz="1850">
              <a:solidFill>
                <a:srgbClr val="404040"/>
              </a:solidFill>
            </a:endParaRPr>
          </a:p>
        </p:txBody>
      </p:sp>
      <p:sp>
        <p:nvSpPr>
          <p:cNvPr id="409" name="Google Shape;409;p18"/>
          <p:cNvSpPr txBox="1">
            <a:spLocks noGrp="1"/>
          </p:cNvSpPr>
          <p:nvPr>
            <p:ph type="title"/>
          </p:nvPr>
        </p:nvSpPr>
        <p:spPr>
          <a:xfrm>
            <a:off x="683568" y="173001"/>
            <a:ext cx="8460432" cy="277539"/>
          </a:xfrm>
          <a:prstGeom prst="rect">
            <a:avLst/>
          </a:prstGeom>
          <a:solidFill>
            <a:srgbClr val="0B61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/>
            <a:r>
              <a:rPr lang="es-ES" spc="700" dirty="0">
                <a:solidFill>
                  <a:schemeClr val="bg1"/>
                </a:solidFill>
              </a:rPr>
              <a:t>In s</a:t>
            </a:r>
            <a:r>
              <a:rPr lang="es-ES" spc="700" dirty="0" smtClean="0">
                <a:solidFill>
                  <a:schemeClr val="bg1"/>
                </a:solidFill>
              </a:rPr>
              <a:t>itu </a:t>
            </a:r>
            <a:r>
              <a:rPr lang="es-ES" spc="700" dirty="0" err="1">
                <a:solidFill>
                  <a:schemeClr val="bg1"/>
                </a:solidFill>
              </a:rPr>
              <a:t>products</a:t>
            </a:r>
            <a:r>
              <a:rPr lang="es-ES" spc="700" dirty="0">
                <a:solidFill>
                  <a:schemeClr val="bg1"/>
                </a:solidFill>
              </a:rPr>
              <a:t> : New </a:t>
            </a:r>
            <a:r>
              <a:rPr lang="es-ES" spc="700" dirty="0" err="1">
                <a:solidFill>
                  <a:schemeClr val="bg1"/>
                </a:solidFill>
              </a:rPr>
              <a:t>format</a:t>
            </a:r>
            <a:r>
              <a:rPr lang="es-ES" spc="700" dirty="0">
                <a:solidFill>
                  <a:schemeClr val="bg1"/>
                </a:solidFill>
              </a:rPr>
              <a:t> manual </a:t>
            </a:r>
            <a:r>
              <a:rPr lang="es-ES" spc="700" dirty="0" err="1">
                <a:solidFill>
                  <a:schemeClr val="bg1"/>
                </a:solidFill>
              </a:rPr>
              <a:t>doc</a:t>
            </a:r>
            <a:endParaRPr spc="700" dirty="0">
              <a:solidFill>
                <a:schemeClr val="bg1"/>
              </a:solidFill>
            </a:endParaRPr>
          </a:p>
        </p:txBody>
      </p:sp>
      <p:pic>
        <p:nvPicPr>
          <p:cNvPr id="410" name="Google Shape;410;p18"/>
          <p:cNvPicPr preferRelativeResize="0"/>
          <p:nvPr/>
        </p:nvPicPr>
        <p:blipFill rotWithShape="1">
          <a:blip r:embed="rId3">
            <a:alphaModFix/>
          </a:blip>
          <a:srcRect t="26974" b="24667"/>
          <a:stretch/>
        </p:blipFill>
        <p:spPr>
          <a:xfrm>
            <a:off x="0" y="4804000"/>
            <a:ext cx="7200225" cy="211175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18"/>
          <p:cNvSpPr txBox="1">
            <a:spLocks noGrp="1"/>
          </p:cNvSpPr>
          <p:nvPr>
            <p:ph type="title"/>
          </p:nvPr>
        </p:nvSpPr>
        <p:spPr>
          <a:xfrm>
            <a:off x="-48375" y="4771750"/>
            <a:ext cx="7385400" cy="4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#CMEMS4BlackSea                                           CMEMS Regional Training Workshop for</a:t>
            </a:r>
            <a:r>
              <a:rPr lang="es-ES" sz="1100" b="1">
                <a:solidFill>
                  <a:srgbClr val="FFFFFF"/>
                </a:solidFill>
                <a:highlight>
                  <a:srgbClr val="DE9B96"/>
                </a:highlight>
              </a:rPr>
              <a:t> Black Sea Region</a:t>
            </a: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 | 19 May - Online session</a:t>
            </a:r>
            <a:endParaRPr sz="1100">
              <a:solidFill>
                <a:srgbClr val="FFFFFF"/>
              </a:solidFill>
              <a:highlight>
                <a:srgbClr val="DE9B96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endParaRPr sz="1100" b="1">
              <a:solidFill>
                <a:srgbClr val="FFFFFF"/>
              </a:solidFill>
              <a:highlight>
                <a:srgbClr val="DE9B96"/>
              </a:highligh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73b18b998e_0_163"/>
          <p:cNvSpPr txBox="1">
            <a:spLocks noGrp="1"/>
          </p:cNvSpPr>
          <p:nvPr>
            <p:ph type="body" idx="1"/>
          </p:nvPr>
        </p:nvSpPr>
        <p:spPr>
          <a:xfrm>
            <a:off x="501925" y="699550"/>
            <a:ext cx="8246700" cy="38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s-ES" sz="2400" dirty="0" err="1">
                <a:solidFill>
                  <a:srgbClr val="404040"/>
                </a:solidFill>
              </a:rPr>
              <a:t>Names</a:t>
            </a:r>
            <a:r>
              <a:rPr lang="es-ES" sz="2400" dirty="0">
                <a:solidFill>
                  <a:srgbClr val="404040"/>
                </a:solidFill>
              </a:rPr>
              <a:t> are </a:t>
            </a:r>
            <a:r>
              <a:rPr lang="es-ES" sz="2400" dirty="0" err="1">
                <a:solidFill>
                  <a:srgbClr val="404040"/>
                </a:solidFill>
              </a:rPr>
              <a:t>going</a:t>
            </a:r>
            <a:r>
              <a:rPr lang="es-ES" sz="2400" dirty="0">
                <a:solidFill>
                  <a:srgbClr val="404040"/>
                </a:solidFill>
              </a:rPr>
              <a:t> </a:t>
            </a:r>
            <a:r>
              <a:rPr lang="es-ES" sz="2400" dirty="0" err="1">
                <a:solidFill>
                  <a:srgbClr val="404040"/>
                </a:solidFill>
              </a:rPr>
              <a:t>to</a:t>
            </a:r>
            <a:r>
              <a:rPr lang="es-ES" sz="2400" dirty="0">
                <a:solidFill>
                  <a:srgbClr val="404040"/>
                </a:solidFill>
              </a:rPr>
              <a:t> </a:t>
            </a:r>
            <a:r>
              <a:rPr lang="es-ES" sz="2400" dirty="0" err="1">
                <a:solidFill>
                  <a:srgbClr val="404040"/>
                </a:solidFill>
              </a:rPr>
              <a:t>change</a:t>
            </a:r>
            <a:r>
              <a:rPr lang="es-ES" sz="2400" dirty="0">
                <a:solidFill>
                  <a:srgbClr val="404040"/>
                </a:solidFill>
              </a:rPr>
              <a:t> (</a:t>
            </a:r>
            <a:r>
              <a:rPr lang="es-ES" sz="2400" dirty="0" err="1">
                <a:solidFill>
                  <a:srgbClr val="404040"/>
                </a:solidFill>
              </a:rPr>
              <a:t>Dec</a:t>
            </a:r>
            <a:r>
              <a:rPr lang="es-ES" sz="2400" dirty="0">
                <a:solidFill>
                  <a:srgbClr val="404040"/>
                </a:solidFill>
              </a:rPr>
              <a:t> 2020):</a:t>
            </a:r>
            <a:endParaRPr dirty="0"/>
          </a:p>
          <a:p>
            <a:pPr marL="342900" lvl="0" indent="-1905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endParaRPr sz="2400" dirty="0">
              <a:solidFill>
                <a:srgbClr val="404040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r>
              <a:rPr lang="es-ES" sz="2400" dirty="0" err="1">
                <a:solidFill>
                  <a:srgbClr val="404040"/>
                </a:solidFill>
              </a:rPr>
              <a:t>Products</a:t>
            </a:r>
            <a:endParaRPr dirty="0"/>
          </a:p>
          <a:p>
            <a:pPr marL="0" lvl="0" indent="0" algn="just">
              <a:spcBef>
                <a:spcPts val="600"/>
              </a:spcBef>
              <a:buClr>
                <a:srgbClr val="000000"/>
              </a:buClr>
              <a:buSzPts val="1600"/>
              <a:buNone/>
            </a:pPr>
            <a:r>
              <a:rPr lang="es-ES" sz="1600" dirty="0">
                <a:solidFill>
                  <a:srgbClr val="404040"/>
                </a:solidFill>
              </a:rPr>
              <a:t>INSITU_BS_</a:t>
            </a:r>
            <a:r>
              <a:rPr lang="es-ES" sz="1600" b="1" dirty="0">
                <a:solidFill>
                  <a:srgbClr val="404040"/>
                </a:solidFill>
              </a:rPr>
              <a:t>NRT</a:t>
            </a:r>
            <a:r>
              <a:rPr lang="es-ES" sz="1600" dirty="0">
                <a:solidFill>
                  <a:srgbClr val="404040"/>
                </a:solidFill>
              </a:rPr>
              <a:t>_OBSERVATIONS_013_034 </a:t>
            </a:r>
            <a:r>
              <a:rPr lang="fr-FR" altLang="en-US" sz="1600" dirty="0" smtClean="0">
                <a:solidFill>
                  <a:srgbClr val="404040"/>
                </a:solidFill>
                <a:sym typeface="Wingdings" panose="05000000000000000000" pitchFamily="2" charset="2"/>
              </a:rPr>
              <a:t> </a:t>
            </a:r>
            <a:r>
              <a:rPr lang="es-ES" sz="1600" dirty="0" smtClean="0">
                <a:solidFill>
                  <a:srgbClr val="404040"/>
                </a:solidFill>
              </a:rPr>
              <a:t> </a:t>
            </a:r>
            <a:r>
              <a:rPr lang="es-ES" sz="1600" i="1" dirty="0" smtClean="0">
                <a:solidFill>
                  <a:srgbClr val="404040"/>
                </a:solidFill>
              </a:rPr>
              <a:t>INSITU_BLK_PHYBGCWAV_3D_</a:t>
            </a:r>
            <a:r>
              <a:rPr lang="es-ES" sz="1600" b="1" i="1" dirty="0" smtClean="0">
                <a:solidFill>
                  <a:srgbClr val="404040"/>
                </a:solidFill>
              </a:rPr>
              <a:t>MYNRT</a:t>
            </a:r>
            <a:r>
              <a:rPr lang="es-ES" sz="1600" i="1" dirty="0" smtClean="0">
                <a:solidFill>
                  <a:srgbClr val="404040"/>
                </a:solidFill>
              </a:rPr>
              <a:t>_013_034</a:t>
            </a:r>
            <a:endParaRPr sz="1600" i="1" dirty="0">
              <a:solidFill>
                <a:srgbClr val="404040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endParaRPr b="1" i="1" dirty="0">
              <a:solidFill>
                <a:srgbClr val="40404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680"/>
              </a:spcBef>
              <a:spcAft>
                <a:spcPts val="0"/>
              </a:spcAft>
              <a:buClr>
                <a:srgbClr val="404040"/>
              </a:buClr>
              <a:buSzPts val="2400"/>
              <a:buNone/>
            </a:pPr>
            <a:r>
              <a:rPr lang="es-ES" sz="2400" dirty="0" err="1">
                <a:solidFill>
                  <a:srgbClr val="404040"/>
                </a:solidFill>
              </a:rPr>
              <a:t>Datasets</a:t>
            </a:r>
            <a:endParaRPr dirty="0"/>
          </a:p>
          <a:p>
            <a:pPr marL="0" lvl="0" indent="0">
              <a:spcBef>
                <a:spcPts val="400"/>
              </a:spcBef>
              <a:buClr>
                <a:srgbClr val="404040"/>
              </a:buClr>
              <a:buSzPts val="2000"/>
              <a:buNone/>
            </a:pPr>
            <a:r>
              <a:rPr lang="es-ES" sz="1800" dirty="0" err="1">
                <a:solidFill>
                  <a:srgbClr val="404040"/>
                </a:solidFill>
              </a:rPr>
              <a:t>blk_multiparameter_</a:t>
            </a:r>
            <a:r>
              <a:rPr lang="es-ES" sz="1800" b="1" dirty="0" err="1">
                <a:solidFill>
                  <a:srgbClr val="404040"/>
                </a:solidFill>
              </a:rPr>
              <a:t>nrt</a:t>
            </a:r>
            <a:r>
              <a:rPr lang="es-ES" sz="1800" dirty="0">
                <a:solidFill>
                  <a:srgbClr val="404040"/>
                </a:solidFill>
              </a:rPr>
              <a:t> </a:t>
            </a:r>
            <a:r>
              <a:rPr lang="fr-FR" altLang="en-US" sz="1800" dirty="0" smtClean="0">
                <a:solidFill>
                  <a:srgbClr val="404040"/>
                </a:solidFill>
                <a:sym typeface="Wingdings" panose="05000000000000000000" pitchFamily="2" charset="2"/>
              </a:rPr>
              <a:t> </a:t>
            </a:r>
            <a:r>
              <a:rPr lang="es-ES" sz="1800" dirty="0" smtClean="0">
                <a:solidFill>
                  <a:srgbClr val="404040"/>
                </a:solidFill>
              </a:rPr>
              <a:t> </a:t>
            </a:r>
            <a:r>
              <a:rPr lang="es-ES" sz="1800" i="1" dirty="0" err="1" smtClean="0">
                <a:solidFill>
                  <a:srgbClr val="22222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cmems_obs-ins_blk_phybgcwav_</a:t>
            </a:r>
            <a:r>
              <a:rPr lang="es-ES" sz="1800" b="1" i="1" dirty="0" err="1" smtClean="0">
                <a:solidFill>
                  <a:srgbClr val="22222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mynrt</a:t>
            </a:r>
            <a:r>
              <a:rPr lang="es-ES" sz="1800" i="1" dirty="0" err="1" smtClean="0">
                <a:solidFill>
                  <a:srgbClr val="22222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_</a:t>
            </a:r>
            <a:r>
              <a:rPr lang="es-ES" sz="1800" i="1" dirty="0" err="1" smtClean="0">
                <a:solidFill>
                  <a:srgbClr val="C55A1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na_na</a:t>
            </a:r>
            <a:endParaRPr sz="1800" i="1" dirty="0">
              <a:solidFill>
                <a:srgbClr val="404040"/>
              </a:solidFill>
            </a:endParaRPr>
          </a:p>
        </p:txBody>
      </p:sp>
      <p:sp>
        <p:nvSpPr>
          <p:cNvPr id="418" name="Google Shape;418;g73b18b998e_0_163"/>
          <p:cNvSpPr txBox="1">
            <a:spLocks noGrp="1"/>
          </p:cNvSpPr>
          <p:nvPr>
            <p:ph type="title"/>
          </p:nvPr>
        </p:nvSpPr>
        <p:spPr>
          <a:xfrm>
            <a:off x="683568" y="173001"/>
            <a:ext cx="8460300" cy="277500"/>
          </a:xfrm>
          <a:prstGeom prst="rect">
            <a:avLst/>
          </a:prstGeom>
          <a:solidFill>
            <a:srgbClr val="0B61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es-ES" spc="700" dirty="0">
                <a:solidFill>
                  <a:schemeClr val="bg1"/>
                </a:solidFill>
              </a:rPr>
              <a:t>In s</a:t>
            </a:r>
            <a:r>
              <a:rPr lang="es-ES" spc="700" dirty="0" smtClean="0">
                <a:solidFill>
                  <a:schemeClr val="bg1"/>
                </a:solidFill>
              </a:rPr>
              <a:t>itu </a:t>
            </a:r>
            <a:r>
              <a:rPr lang="es-ES" spc="700" dirty="0" err="1" smtClean="0">
                <a:solidFill>
                  <a:schemeClr val="bg1"/>
                </a:solidFill>
              </a:rPr>
              <a:t>products</a:t>
            </a:r>
            <a:r>
              <a:rPr lang="es-ES" spc="700" dirty="0" smtClean="0">
                <a:solidFill>
                  <a:schemeClr val="bg1"/>
                </a:solidFill>
              </a:rPr>
              <a:t> </a:t>
            </a:r>
            <a:r>
              <a:rPr lang="es-ES" spc="700" dirty="0">
                <a:solidFill>
                  <a:schemeClr val="bg1"/>
                </a:solidFill>
              </a:rPr>
              <a:t>: </a:t>
            </a:r>
            <a:r>
              <a:rPr lang="es-ES" spc="700" dirty="0" err="1">
                <a:solidFill>
                  <a:schemeClr val="bg1"/>
                </a:solidFill>
              </a:rPr>
              <a:t>Further</a:t>
            </a:r>
            <a:r>
              <a:rPr lang="es-ES" spc="700" dirty="0">
                <a:solidFill>
                  <a:schemeClr val="bg1"/>
                </a:solidFill>
              </a:rPr>
              <a:t> </a:t>
            </a:r>
            <a:r>
              <a:rPr lang="es-ES" spc="700" dirty="0" err="1">
                <a:solidFill>
                  <a:schemeClr val="bg1"/>
                </a:solidFill>
              </a:rPr>
              <a:t>info</a:t>
            </a:r>
            <a:endParaRPr spc="700" dirty="0">
              <a:solidFill>
                <a:schemeClr val="bg1"/>
              </a:solidFill>
            </a:endParaRPr>
          </a:p>
        </p:txBody>
      </p:sp>
      <p:pic>
        <p:nvPicPr>
          <p:cNvPr id="419" name="Google Shape;419;g73b18b998e_0_163"/>
          <p:cNvPicPr preferRelativeResize="0"/>
          <p:nvPr/>
        </p:nvPicPr>
        <p:blipFill rotWithShape="1">
          <a:blip r:embed="rId3">
            <a:alphaModFix/>
          </a:blip>
          <a:srcRect t="26974" b="24667"/>
          <a:stretch/>
        </p:blipFill>
        <p:spPr>
          <a:xfrm>
            <a:off x="0" y="4804000"/>
            <a:ext cx="7200225" cy="211175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g73b18b998e_0_163"/>
          <p:cNvSpPr txBox="1">
            <a:spLocks noGrp="1"/>
          </p:cNvSpPr>
          <p:nvPr>
            <p:ph type="title"/>
          </p:nvPr>
        </p:nvSpPr>
        <p:spPr>
          <a:xfrm>
            <a:off x="-48375" y="4771750"/>
            <a:ext cx="7385400" cy="4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#CMEMS4BlackSea                                           CMEMS Regional Training Workshop for</a:t>
            </a:r>
            <a:r>
              <a:rPr lang="es-ES" sz="1100" b="1">
                <a:solidFill>
                  <a:srgbClr val="FFFFFF"/>
                </a:solidFill>
                <a:highlight>
                  <a:srgbClr val="DE9B96"/>
                </a:highlight>
              </a:rPr>
              <a:t> Black Sea Region</a:t>
            </a: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 | 19 May - Online session</a:t>
            </a:r>
            <a:endParaRPr sz="1100">
              <a:solidFill>
                <a:srgbClr val="FFFFFF"/>
              </a:solidFill>
              <a:highlight>
                <a:srgbClr val="DE9B96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endParaRPr sz="1100" b="1">
              <a:solidFill>
                <a:srgbClr val="FFFFFF"/>
              </a:solidFill>
              <a:highlight>
                <a:srgbClr val="DE9B96"/>
              </a:highligh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77000"/>
            <a:ext cx="9143999" cy="4878490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23"/>
          <p:cNvSpPr txBox="1"/>
          <p:nvPr/>
        </p:nvSpPr>
        <p:spPr>
          <a:xfrm>
            <a:off x="0" y="1"/>
            <a:ext cx="9143999" cy="2769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ES" sz="1200" b="1" i="0" u="none" strike="noStrike" cap="none">
                <a:solidFill>
                  <a:srgbClr val="121F47"/>
                </a:solidFill>
                <a:latin typeface="Calibri"/>
                <a:ea typeface="Calibri"/>
                <a:cs typeface="Calibri"/>
                <a:sym typeface="Calibri"/>
              </a:rPr>
              <a:t>http://www.marineinsitu.eu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24"/>
          <p:cNvSpPr txBox="1">
            <a:spLocks noGrp="1"/>
          </p:cNvSpPr>
          <p:nvPr>
            <p:ph type="body" idx="1"/>
          </p:nvPr>
        </p:nvSpPr>
        <p:spPr>
          <a:xfrm>
            <a:off x="683568" y="699542"/>
            <a:ext cx="8064896" cy="3823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s-ES" sz="1800" b="1" i="1"/>
              <a:t>&gt; About &gt; Documentation</a:t>
            </a:r>
            <a:endParaRPr/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s-ES" sz="1800" b="1">
                <a:solidFill>
                  <a:srgbClr val="FF8A7B"/>
                </a:solidFill>
              </a:rPr>
              <a:t>http://www.marineinsitu.eu/documentation/</a:t>
            </a:r>
            <a:endParaRPr/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r>
              <a:rPr lang="es-ES" sz="2400" b="1">
                <a:solidFill>
                  <a:srgbClr val="404040"/>
                </a:solidFill>
              </a:rPr>
              <a:t>Documentation</a:t>
            </a:r>
            <a:endParaRPr/>
          </a:p>
          <a:p>
            <a:pPr marL="3429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900"/>
              <a:buChar char="•"/>
            </a:pPr>
            <a:r>
              <a:rPr lang="es-ES" sz="1900">
                <a:solidFill>
                  <a:srgbClr val="404040"/>
                </a:solidFill>
              </a:rPr>
              <a:t>SRD – System Requirement Document</a:t>
            </a:r>
            <a:endParaRPr/>
          </a:p>
          <a:p>
            <a:pPr marL="3429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900"/>
              <a:buChar char="•"/>
            </a:pPr>
            <a:r>
              <a:rPr lang="es-ES" sz="1900">
                <a:solidFill>
                  <a:srgbClr val="404040"/>
                </a:solidFill>
              </a:rPr>
              <a:t>PUM – Products User Manual</a:t>
            </a:r>
            <a:endParaRPr/>
          </a:p>
          <a:p>
            <a:pPr marL="3429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900"/>
              <a:buChar char="•"/>
            </a:pPr>
            <a:r>
              <a:rPr lang="es-ES" sz="1900">
                <a:solidFill>
                  <a:srgbClr val="FE877F"/>
                </a:solidFill>
              </a:rPr>
              <a:t>NetCDF Format Manual</a:t>
            </a:r>
            <a:endParaRPr/>
          </a:p>
          <a:p>
            <a:pPr marL="3429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900"/>
              <a:buChar char="•"/>
            </a:pPr>
            <a:r>
              <a:rPr lang="es-ES" sz="1900">
                <a:solidFill>
                  <a:srgbClr val="404040"/>
                </a:solidFill>
              </a:rPr>
              <a:t>Parameters List</a:t>
            </a:r>
            <a:endParaRPr/>
          </a:p>
          <a:p>
            <a:pPr marL="3429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900"/>
              <a:buChar char="•"/>
            </a:pPr>
            <a:r>
              <a:rPr lang="es-ES" sz="1900">
                <a:solidFill>
                  <a:srgbClr val="404040"/>
                </a:solidFill>
              </a:rPr>
              <a:t>Quality Control procedures</a:t>
            </a:r>
            <a:endParaRPr/>
          </a:p>
          <a:p>
            <a:pPr marL="3429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900"/>
              <a:buChar char="•"/>
            </a:pPr>
            <a:r>
              <a:rPr lang="es-ES" sz="1900">
                <a:solidFill>
                  <a:srgbClr val="404040"/>
                </a:solidFill>
              </a:rPr>
              <a:t>Some useful code</a:t>
            </a:r>
            <a:endParaRPr/>
          </a:p>
          <a:p>
            <a:pPr marL="342900" lvl="0" indent="-215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endParaRPr b="1">
              <a:solidFill>
                <a:srgbClr val="404040"/>
              </a:solidFill>
            </a:endParaRPr>
          </a:p>
          <a:p>
            <a:pPr marL="457200" lvl="0" indent="-330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>
              <a:solidFill>
                <a:srgbClr val="404040"/>
              </a:solidFill>
            </a:endParaRPr>
          </a:p>
        </p:txBody>
      </p:sp>
      <p:sp>
        <p:nvSpPr>
          <p:cNvPr id="442" name="Google Shape;442;p24"/>
          <p:cNvSpPr txBox="1">
            <a:spLocks noGrp="1"/>
          </p:cNvSpPr>
          <p:nvPr>
            <p:ph type="title"/>
          </p:nvPr>
        </p:nvSpPr>
        <p:spPr>
          <a:xfrm>
            <a:off x="683568" y="173001"/>
            <a:ext cx="8460432" cy="277539"/>
          </a:xfrm>
          <a:prstGeom prst="rect">
            <a:avLst/>
          </a:prstGeom>
          <a:solidFill>
            <a:srgbClr val="0B61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s-ES" spc="700" dirty="0">
                <a:solidFill>
                  <a:schemeClr val="bg1"/>
                </a:solidFill>
              </a:rPr>
              <a:t>In </a:t>
            </a:r>
            <a:r>
              <a:rPr lang="es-ES" spc="700" dirty="0" smtClean="0">
                <a:solidFill>
                  <a:schemeClr val="bg1"/>
                </a:solidFill>
              </a:rPr>
              <a:t>Situ </a:t>
            </a:r>
            <a:r>
              <a:rPr lang="es-ES" spc="700" dirty="0">
                <a:solidFill>
                  <a:schemeClr val="bg1"/>
                </a:solidFill>
              </a:rPr>
              <a:t>TAC </a:t>
            </a:r>
            <a:r>
              <a:rPr lang="es-ES" spc="700" dirty="0" err="1">
                <a:solidFill>
                  <a:schemeClr val="bg1"/>
                </a:solidFill>
              </a:rPr>
              <a:t>improvements</a:t>
            </a:r>
            <a:r>
              <a:rPr lang="es-ES" spc="700" dirty="0">
                <a:solidFill>
                  <a:schemeClr val="bg1"/>
                </a:solidFill>
              </a:rPr>
              <a:t> : web </a:t>
            </a:r>
            <a:r>
              <a:rPr lang="es-ES" spc="700" dirty="0" err="1">
                <a:solidFill>
                  <a:schemeClr val="bg1"/>
                </a:solidFill>
              </a:rPr>
              <a:t>site</a:t>
            </a:r>
            <a:endParaRPr spc="700" dirty="0">
              <a:solidFill>
                <a:schemeClr val="bg1"/>
              </a:solidFill>
            </a:endParaRPr>
          </a:p>
        </p:txBody>
      </p:sp>
      <p:pic>
        <p:nvPicPr>
          <p:cNvPr id="443" name="Google Shape;443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55128" y="944306"/>
            <a:ext cx="3688872" cy="3254887"/>
          </a:xfrm>
          <a:custGeom>
            <a:avLst/>
            <a:gdLst/>
            <a:ahLst/>
            <a:cxnLst/>
            <a:rect l="l" t="t" r="r" b="b"/>
            <a:pathLst>
              <a:path w="5511800" h="5760000" extrusionOk="0">
                <a:moveTo>
                  <a:pt x="193823" y="0"/>
                </a:moveTo>
                <a:lnTo>
                  <a:pt x="5511800" y="0"/>
                </a:lnTo>
                <a:lnTo>
                  <a:pt x="5511800" y="5760000"/>
                </a:lnTo>
                <a:lnTo>
                  <a:pt x="193823" y="5760000"/>
                </a:lnTo>
                <a:cubicBezTo>
                  <a:pt x="100158" y="5760000"/>
                  <a:pt x="22011" y="5693561"/>
                  <a:pt x="3937" y="5605239"/>
                </a:cubicBezTo>
                <a:lnTo>
                  <a:pt x="0" y="5566186"/>
                </a:lnTo>
                <a:lnTo>
                  <a:pt x="0" y="193814"/>
                </a:lnTo>
                <a:lnTo>
                  <a:pt x="3937" y="154762"/>
                </a:lnTo>
                <a:cubicBezTo>
                  <a:pt x="22011" y="66440"/>
                  <a:pt x="100158" y="0"/>
                  <a:pt x="193823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444" name="Google Shape;444;p24"/>
          <p:cNvPicPr preferRelativeResize="0"/>
          <p:nvPr/>
        </p:nvPicPr>
        <p:blipFill rotWithShape="1">
          <a:blip r:embed="rId4">
            <a:alphaModFix/>
          </a:blip>
          <a:srcRect t="26974" b="24667"/>
          <a:stretch/>
        </p:blipFill>
        <p:spPr>
          <a:xfrm>
            <a:off x="0" y="4804000"/>
            <a:ext cx="7200225" cy="211175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24"/>
          <p:cNvSpPr txBox="1">
            <a:spLocks noGrp="1"/>
          </p:cNvSpPr>
          <p:nvPr>
            <p:ph type="title"/>
          </p:nvPr>
        </p:nvSpPr>
        <p:spPr>
          <a:xfrm>
            <a:off x="-48375" y="4771750"/>
            <a:ext cx="7385400" cy="4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#CMEMS4BlackSea                                           CMEMS Regional Training Workshop for</a:t>
            </a:r>
            <a:r>
              <a:rPr lang="es-ES" sz="1100" b="1">
                <a:solidFill>
                  <a:srgbClr val="FFFFFF"/>
                </a:solidFill>
                <a:highlight>
                  <a:srgbClr val="DE9B96"/>
                </a:highlight>
              </a:rPr>
              <a:t> Black Sea Region</a:t>
            </a: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 | 19 May - Online session</a:t>
            </a:r>
            <a:endParaRPr sz="1100">
              <a:solidFill>
                <a:srgbClr val="FFFFFF"/>
              </a:solidFill>
              <a:highlight>
                <a:srgbClr val="DE9B96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endParaRPr sz="1100" b="1">
              <a:solidFill>
                <a:srgbClr val="FFFFFF"/>
              </a:solidFill>
              <a:highlight>
                <a:srgbClr val="DE9B96"/>
              </a:highligh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25"/>
          <p:cNvSpPr txBox="1">
            <a:spLocks noGrp="1"/>
          </p:cNvSpPr>
          <p:nvPr>
            <p:ph type="body" idx="1"/>
          </p:nvPr>
        </p:nvSpPr>
        <p:spPr>
          <a:xfrm>
            <a:off x="683568" y="699542"/>
            <a:ext cx="8064896" cy="3823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s-ES" sz="1800" b="1" i="1"/>
              <a:t>&gt; Services &gt; Monitoring</a:t>
            </a:r>
            <a:endParaRPr/>
          </a:p>
          <a:p>
            <a:pPr marL="0" lvl="0" indent="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</a:pPr>
            <a:r>
              <a:rPr lang="es-ES" sz="1600" b="1">
                <a:solidFill>
                  <a:srgbClr val="FF8A7B"/>
                </a:solidFill>
              </a:rPr>
              <a:t>http://www.marineinsitu.eu/monitoring/</a:t>
            </a:r>
            <a:endParaRPr/>
          </a:p>
          <a:p>
            <a:pPr marL="0" lvl="0" indent="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r>
              <a:rPr lang="es-ES" b="1">
                <a:solidFill>
                  <a:srgbClr val="404040"/>
                </a:solidFill>
              </a:rPr>
              <a:t>Key Performance Indicators</a:t>
            </a:r>
            <a:endParaRPr/>
          </a:p>
          <a:p>
            <a:pPr marL="0" lvl="0" indent="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s-ES" sz="1800">
                <a:solidFill>
                  <a:srgbClr val="404040"/>
                </a:solidFill>
              </a:rPr>
              <a:t>KPI1 – Delay of Arrival</a:t>
            </a:r>
            <a:endParaRPr/>
          </a:p>
          <a:p>
            <a:pPr marL="0" lvl="0" indent="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s-ES" sz="1800">
                <a:solidFill>
                  <a:srgbClr val="404040"/>
                </a:solidFill>
              </a:rPr>
              <a:t>KPI2 – Number of Platforms</a:t>
            </a:r>
            <a:endParaRPr/>
          </a:p>
          <a:p>
            <a:pPr marL="0" lvl="0" indent="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s-ES" sz="1800">
                <a:solidFill>
                  <a:srgbClr val="404040"/>
                </a:solidFill>
              </a:rPr>
              <a:t>KPI3 – Data Quality</a:t>
            </a:r>
            <a:endParaRPr/>
          </a:p>
          <a:p>
            <a:pPr marL="0" lvl="0" indent="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s-ES" sz="1800">
                <a:solidFill>
                  <a:srgbClr val="BFBFBF"/>
                </a:solidFill>
              </a:rPr>
              <a:t>KPI4 – Usage (deprecated)</a:t>
            </a:r>
            <a:endParaRPr/>
          </a:p>
          <a:p>
            <a:pPr marL="0" lvl="0" indent="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s-ES" sz="1800">
                <a:solidFill>
                  <a:srgbClr val="404040"/>
                </a:solidFill>
              </a:rPr>
              <a:t>KPI5 – Data Providers</a:t>
            </a:r>
            <a:endParaRPr sz="1800">
              <a:solidFill>
                <a:srgbClr val="8486BD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s-ES" sz="1800">
                <a:solidFill>
                  <a:srgbClr val="404040"/>
                </a:solidFill>
              </a:rPr>
              <a:t>KPI6 – Data Files</a:t>
            </a:r>
            <a:endParaRPr b="1">
              <a:solidFill>
                <a:srgbClr val="404040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>
              <a:solidFill>
                <a:srgbClr val="404040"/>
              </a:solidFill>
            </a:endParaRPr>
          </a:p>
        </p:txBody>
      </p:sp>
      <p:sp>
        <p:nvSpPr>
          <p:cNvPr id="452" name="Google Shape;452;p25"/>
          <p:cNvSpPr txBox="1">
            <a:spLocks noGrp="1"/>
          </p:cNvSpPr>
          <p:nvPr>
            <p:ph type="title"/>
          </p:nvPr>
        </p:nvSpPr>
        <p:spPr>
          <a:xfrm>
            <a:off x="683568" y="173001"/>
            <a:ext cx="8460432" cy="277539"/>
          </a:xfrm>
          <a:prstGeom prst="rect">
            <a:avLst/>
          </a:prstGeom>
          <a:solidFill>
            <a:srgbClr val="0B61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/>
            <a:r>
              <a:rPr lang="es-ES" spc="700" dirty="0">
                <a:solidFill>
                  <a:schemeClr val="bg1"/>
                </a:solidFill>
              </a:rPr>
              <a:t>In </a:t>
            </a:r>
            <a:r>
              <a:rPr lang="es-ES" spc="700" dirty="0" smtClean="0">
                <a:solidFill>
                  <a:schemeClr val="bg1"/>
                </a:solidFill>
              </a:rPr>
              <a:t>Situ </a:t>
            </a:r>
            <a:r>
              <a:rPr lang="es-ES" spc="700" dirty="0">
                <a:solidFill>
                  <a:schemeClr val="bg1"/>
                </a:solidFill>
              </a:rPr>
              <a:t>TAC </a:t>
            </a:r>
            <a:r>
              <a:rPr lang="es-ES" spc="700" dirty="0" err="1">
                <a:solidFill>
                  <a:schemeClr val="bg1"/>
                </a:solidFill>
              </a:rPr>
              <a:t>improvements</a:t>
            </a:r>
            <a:r>
              <a:rPr lang="es-ES" spc="700" dirty="0">
                <a:solidFill>
                  <a:schemeClr val="bg1"/>
                </a:solidFill>
              </a:rPr>
              <a:t> : </a:t>
            </a:r>
            <a:r>
              <a:rPr lang="es-ES" spc="700" dirty="0" err="1">
                <a:solidFill>
                  <a:schemeClr val="bg1"/>
                </a:solidFill>
              </a:rPr>
              <a:t>KPIs</a:t>
            </a:r>
            <a:endParaRPr spc="700" dirty="0">
              <a:solidFill>
                <a:schemeClr val="bg1"/>
              </a:solidFill>
            </a:endParaRPr>
          </a:p>
        </p:txBody>
      </p:sp>
      <p:pic>
        <p:nvPicPr>
          <p:cNvPr id="453" name="Google Shape;453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27985" y="1203598"/>
            <a:ext cx="4727276" cy="3259508"/>
          </a:xfrm>
          <a:custGeom>
            <a:avLst/>
            <a:gdLst/>
            <a:ahLst/>
            <a:cxnLst/>
            <a:rect l="l" t="t" r="r" b="b"/>
            <a:pathLst>
              <a:path w="5511800" h="5760000" extrusionOk="0">
                <a:moveTo>
                  <a:pt x="193823" y="0"/>
                </a:moveTo>
                <a:lnTo>
                  <a:pt x="5511800" y="0"/>
                </a:lnTo>
                <a:lnTo>
                  <a:pt x="5511800" y="5760000"/>
                </a:lnTo>
                <a:lnTo>
                  <a:pt x="193823" y="5760000"/>
                </a:lnTo>
                <a:cubicBezTo>
                  <a:pt x="100158" y="5760000"/>
                  <a:pt x="22011" y="5693561"/>
                  <a:pt x="3937" y="5605239"/>
                </a:cubicBezTo>
                <a:lnTo>
                  <a:pt x="0" y="5566186"/>
                </a:lnTo>
                <a:lnTo>
                  <a:pt x="0" y="193814"/>
                </a:lnTo>
                <a:lnTo>
                  <a:pt x="3937" y="154762"/>
                </a:lnTo>
                <a:cubicBezTo>
                  <a:pt x="22011" y="66440"/>
                  <a:pt x="100158" y="0"/>
                  <a:pt x="193823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454" name="Google Shape;454;p25"/>
          <p:cNvPicPr preferRelativeResize="0"/>
          <p:nvPr/>
        </p:nvPicPr>
        <p:blipFill rotWithShape="1">
          <a:blip r:embed="rId4">
            <a:alphaModFix/>
          </a:blip>
          <a:srcRect t="26974" b="24667"/>
          <a:stretch/>
        </p:blipFill>
        <p:spPr>
          <a:xfrm>
            <a:off x="0" y="4804000"/>
            <a:ext cx="7200225" cy="211175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25"/>
          <p:cNvSpPr txBox="1">
            <a:spLocks noGrp="1"/>
          </p:cNvSpPr>
          <p:nvPr>
            <p:ph type="title"/>
          </p:nvPr>
        </p:nvSpPr>
        <p:spPr>
          <a:xfrm>
            <a:off x="-48375" y="4771750"/>
            <a:ext cx="7385400" cy="4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#CMEMS4BlackSea                                           CMEMS Regional Training Workshop for</a:t>
            </a:r>
            <a:r>
              <a:rPr lang="es-ES" sz="1100" b="1">
                <a:solidFill>
                  <a:srgbClr val="FFFFFF"/>
                </a:solidFill>
                <a:highlight>
                  <a:srgbClr val="DE9B96"/>
                </a:highlight>
              </a:rPr>
              <a:t> Black Sea Region</a:t>
            </a: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 | 19 May - Online session</a:t>
            </a:r>
            <a:endParaRPr sz="1100">
              <a:solidFill>
                <a:srgbClr val="FFFFFF"/>
              </a:solidFill>
              <a:highlight>
                <a:srgbClr val="DE9B96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endParaRPr sz="1100" b="1">
              <a:solidFill>
                <a:srgbClr val="FFFFFF"/>
              </a:solidFill>
              <a:highlight>
                <a:srgbClr val="DE9B96"/>
              </a:highligh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26"/>
          <p:cNvSpPr txBox="1">
            <a:spLocks noGrp="1"/>
          </p:cNvSpPr>
          <p:nvPr>
            <p:ph type="body" idx="1"/>
          </p:nvPr>
        </p:nvSpPr>
        <p:spPr>
          <a:xfrm>
            <a:off x="683568" y="699543"/>
            <a:ext cx="80649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s-ES" sz="1800" b="1" i="1"/>
              <a:t>&gt; Services &gt; Dashboard  </a:t>
            </a:r>
            <a:r>
              <a:rPr lang="es-ES" sz="1600" b="1">
                <a:solidFill>
                  <a:srgbClr val="FF8A7B"/>
                </a:solidFill>
              </a:rPr>
              <a:t>http://www.marineinsitu.eu/dashboard/</a:t>
            </a:r>
            <a:endParaRPr/>
          </a:p>
        </p:txBody>
      </p:sp>
      <p:sp>
        <p:nvSpPr>
          <p:cNvPr id="462" name="Google Shape;462;p26"/>
          <p:cNvSpPr txBox="1">
            <a:spLocks noGrp="1"/>
          </p:cNvSpPr>
          <p:nvPr>
            <p:ph type="title"/>
          </p:nvPr>
        </p:nvSpPr>
        <p:spPr>
          <a:xfrm>
            <a:off x="683568" y="173001"/>
            <a:ext cx="8460432" cy="277539"/>
          </a:xfrm>
          <a:prstGeom prst="rect">
            <a:avLst/>
          </a:prstGeom>
          <a:solidFill>
            <a:srgbClr val="0B61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s-ES" spc="700" dirty="0">
                <a:solidFill>
                  <a:schemeClr val="bg1"/>
                </a:solidFill>
              </a:rPr>
              <a:t>In </a:t>
            </a:r>
            <a:r>
              <a:rPr lang="es-ES" spc="700" dirty="0" smtClean="0">
                <a:solidFill>
                  <a:schemeClr val="bg1"/>
                </a:solidFill>
              </a:rPr>
              <a:t>Situ </a:t>
            </a:r>
            <a:r>
              <a:rPr lang="es-ES" spc="700" dirty="0">
                <a:solidFill>
                  <a:schemeClr val="bg1"/>
                </a:solidFill>
              </a:rPr>
              <a:t>TAC </a:t>
            </a:r>
            <a:r>
              <a:rPr lang="es-ES" spc="700" dirty="0" err="1">
                <a:solidFill>
                  <a:schemeClr val="bg1"/>
                </a:solidFill>
              </a:rPr>
              <a:t>improvements</a:t>
            </a:r>
            <a:r>
              <a:rPr lang="es-ES" spc="700" dirty="0">
                <a:solidFill>
                  <a:schemeClr val="bg1"/>
                </a:solidFill>
              </a:rPr>
              <a:t> : </a:t>
            </a:r>
            <a:r>
              <a:rPr lang="es-ES" spc="700" dirty="0" err="1">
                <a:solidFill>
                  <a:schemeClr val="bg1"/>
                </a:solidFill>
              </a:rPr>
              <a:t>Dashboard</a:t>
            </a:r>
            <a:endParaRPr spc="700" dirty="0">
              <a:solidFill>
                <a:schemeClr val="bg1"/>
              </a:solidFill>
            </a:endParaRPr>
          </a:p>
        </p:txBody>
      </p:sp>
      <p:pic>
        <p:nvPicPr>
          <p:cNvPr id="463" name="Google Shape;463;p26"/>
          <p:cNvPicPr preferRelativeResize="0"/>
          <p:nvPr/>
        </p:nvPicPr>
        <p:blipFill rotWithShape="1">
          <a:blip r:embed="rId3">
            <a:alphaModFix/>
          </a:blip>
          <a:srcRect t="26974" b="24667"/>
          <a:stretch/>
        </p:blipFill>
        <p:spPr>
          <a:xfrm>
            <a:off x="0" y="4804000"/>
            <a:ext cx="7200225" cy="211175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Google Shape;464;p26"/>
          <p:cNvSpPr txBox="1">
            <a:spLocks noGrp="1"/>
          </p:cNvSpPr>
          <p:nvPr>
            <p:ph type="title"/>
          </p:nvPr>
        </p:nvSpPr>
        <p:spPr>
          <a:xfrm>
            <a:off x="-48375" y="4771750"/>
            <a:ext cx="7385400" cy="4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#CMEMS4BlackSea                                           CMEMS Regional Training Workshop for</a:t>
            </a:r>
            <a:r>
              <a:rPr lang="es-ES" sz="1100" b="1">
                <a:solidFill>
                  <a:srgbClr val="FFFFFF"/>
                </a:solidFill>
                <a:highlight>
                  <a:srgbClr val="DE9B96"/>
                </a:highlight>
              </a:rPr>
              <a:t> Black Sea Region</a:t>
            </a: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 | 19 May - Online session</a:t>
            </a:r>
            <a:endParaRPr sz="1100">
              <a:solidFill>
                <a:srgbClr val="FFFFFF"/>
              </a:solidFill>
              <a:highlight>
                <a:srgbClr val="DE9B96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endParaRPr sz="1100" b="1">
              <a:solidFill>
                <a:srgbClr val="FFFFFF"/>
              </a:solidFill>
              <a:highlight>
                <a:srgbClr val="DE9B96"/>
              </a:highlight>
            </a:endParaRPr>
          </a:p>
        </p:txBody>
      </p:sp>
      <p:pic>
        <p:nvPicPr>
          <p:cNvPr id="465" name="Google Shape;465;p26"/>
          <p:cNvPicPr preferRelativeResize="0"/>
          <p:nvPr/>
        </p:nvPicPr>
        <p:blipFill rotWithShape="1">
          <a:blip r:embed="rId4">
            <a:alphaModFix/>
          </a:blip>
          <a:srcRect t="11231" r="2827" b="5815"/>
          <a:stretch/>
        </p:blipFill>
        <p:spPr>
          <a:xfrm>
            <a:off x="1207950" y="1059550"/>
            <a:ext cx="7274923" cy="3493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7" name="Google Shape;537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1306" y="538485"/>
            <a:ext cx="7072354" cy="4265513"/>
          </a:xfrm>
          <a:prstGeom prst="rect">
            <a:avLst/>
          </a:prstGeom>
          <a:noFill/>
          <a:ln>
            <a:noFill/>
          </a:ln>
        </p:spPr>
      </p:pic>
      <p:sp>
        <p:nvSpPr>
          <p:cNvPr id="538" name="Google Shape;538;p32"/>
          <p:cNvSpPr txBox="1">
            <a:spLocks noGrp="1"/>
          </p:cNvSpPr>
          <p:nvPr>
            <p:ph type="title"/>
          </p:nvPr>
        </p:nvSpPr>
        <p:spPr>
          <a:xfrm>
            <a:off x="683568" y="173001"/>
            <a:ext cx="8460432" cy="277539"/>
          </a:xfrm>
          <a:prstGeom prst="rect">
            <a:avLst/>
          </a:prstGeom>
          <a:solidFill>
            <a:srgbClr val="0B61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es-ES" spc="700" dirty="0">
                <a:solidFill>
                  <a:schemeClr val="bg1"/>
                </a:solidFill>
              </a:rPr>
              <a:t>In </a:t>
            </a:r>
            <a:r>
              <a:rPr lang="es-ES" spc="700" dirty="0" smtClean="0">
                <a:solidFill>
                  <a:schemeClr val="bg1"/>
                </a:solidFill>
              </a:rPr>
              <a:t>Situ </a:t>
            </a:r>
            <a:r>
              <a:rPr lang="es-ES" spc="700" dirty="0">
                <a:solidFill>
                  <a:schemeClr val="bg1"/>
                </a:solidFill>
              </a:rPr>
              <a:t>TAC </a:t>
            </a:r>
            <a:r>
              <a:rPr lang="es-ES" spc="700" dirty="0" err="1">
                <a:solidFill>
                  <a:schemeClr val="bg1"/>
                </a:solidFill>
              </a:rPr>
              <a:t>improvements</a:t>
            </a:r>
            <a:r>
              <a:rPr lang="es-ES" spc="700" dirty="0">
                <a:solidFill>
                  <a:schemeClr val="bg1"/>
                </a:solidFill>
              </a:rPr>
              <a:t> : </a:t>
            </a:r>
            <a:r>
              <a:rPr lang="es-ES" spc="700" dirty="0" err="1">
                <a:solidFill>
                  <a:schemeClr val="bg1"/>
                </a:solidFill>
              </a:rPr>
              <a:t>Added</a:t>
            </a:r>
            <a:r>
              <a:rPr lang="es-ES" spc="700" dirty="0">
                <a:solidFill>
                  <a:schemeClr val="bg1"/>
                </a:solidFill>
              </a:rPr>
              <a:t> </a:t>
            </a:r>
            <a:r>
              <a:rPr lang="es-ES" spc="700" dirty="0" err="1">
                <a:solidFill>
                  <a:schemeClr val="bg1"/>
                </a:solidFill>
              </a:rPr>
              <a:t>value</a:t>
            </a:r>
            <a:endParaRPr spc="700" dirty="0">
              <a:solidFill>
                <a:schemeClr val="bg1"/>
              </a:solidFill>
            </a:endParaRPr>
          </a:p>
        </p:txBody>
      </p:sp>
      <p:sp>
        <p:nvSpPr>
          <p:cNvPr id="539" name="Google Shape;539;p32"/>
          <p:cNvSpPr txBox="1"/>
          <p:nvPr/>
        </p:nvSpPr>
        <p:spPr>
          <a:xfrm>
            <a:off x="2339752" y="1995686"/>
            <a:ext cx="2448272" cy="891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65"/>
              <a:buFont typeface="Arial"/>
              <a:buNone/>
            </a:pPr>
            <a:r>
              <a:rPr lang="es-ES" sz="1665" b="1" i="0" u="none" strike="noStrike" cap="none">
                <a:solidFill>
                  <a:schemeClr val="dk1"/>
                </a:solidFill>
                <a:highlight>
                  <a:srgbClr val="C0C0C0"/>
                </a:highlight>
                <a:latin typeface="Calibri"/>
                <a:ea typeface="Calibri"/>
                <a:cs typeface="Calibri"/>
                <a:sym typeface="Calibri"/>
              </a:rPr>
              <a:t>Data gathering and format homogenization: Basic service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25425" algn="l" rtl="0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Arial"/>
              <a:buNone/>
            </a:pPr>
            <a:endParaRPr sz="1850" b="0" i="0" u="none" strike="noStrike" cap="none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p32"/>
          <p:cNvSpPr txBox="1"/>
          <p:nvPr/>
        </p:nvSpPr>
        <p:spPr>
          <a:xfrm>
            <a:off x="3258129" y="692385"/>
            <a:ext cx="1872208" cy="891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ES" sz="1800" b="1" i="0" u="none" strike="noStrike" cap="none">
                <a:solidFill>
                  <a:schemeClr val="dk1"/>
                </a:solidFill>
                <a:highlight>
                  <a:srgbClr val="C0C0C0"/>
                </a:highlight>
                <a:latin typeface="Calibri"/>
                <a:ea typeface="Calibri"/>
                <a:cs typeface="Calibri"/>
                <a:sym typeface="Calibri"/>
              </a:rPr>
              <a:t>Data quality: Best added-value feature</a:t>
            </a:r>
            <a:endParaRPr sz="2000" b="1" i="0" u="none" strike="noStrike" cap="none">
              <a:solidFill>
                <a:srgbClr val="404040"/>
              </a:solidFill>
              <a:highlight>
                <a:srgbClr val="C0C0C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p32"/>
          <p:cNvSpPr txBox="1"/>
          <p:nvPr/>
        </p:nvSpPr>
        <p:spPr>
          <a:xfrm>
            <a:off x="5148064" y="528143"/>
            <a:ext cx="1872208" cy="891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ES" sz="1800" b="1" i="0" u="none" strike="noStrike" cap="none">
                <a:solidFill>
                  <a:schemeClr val="dk1"/>
                </a:solidFill>
                <a:highlight>
                  <a:srgbClr val="C0C0C0"/>
                </a:highlight>
                <a:latin typeface="Calibri"/>
                <a:ea typeface="Calibri"/>
                <a:cs typeface="Calibri"/>
                <a:sym typeface="Calibri"/>
              </a:rPr>
              <a:t>Extra functions and cross-cutting services</a:t>
            </a:r>
            <a:endParaRPr sz="2000" b="1" i="0" u="none" strike="noStrike" cap="none">
              <a:solidFill>
                <a:srgbClr val="404040"/>
              </a:solidFill>
              <a:highlight>
                <a:srgbClr val="C0C0C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32"/>
          <p:cNvSpPr txBox="1"/>
          <p:nvPr/>
        </p:nvSpPr>
        <p:spPr>
          <a:xfrm>
            <a:off x="6876256" y="475021"/>
            <a:ext cx="2321983" cy="891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lang="es-ES" sz="1800" b="1" i="0" u="none" strike="noStrike" cap="none">
                <a:solidFill>
                  <a:srgbClr val="FF0000"/>
                </a:solidFill>
                <a:highlight>
                  <a:srgbClr val="C0C0C0"/>
                </a:highlight>
                <a:latin typeface="Calibri"/>
                <a:ea typeface="Calibri"/>
                <a:cs typeface="Calibri"/>
                <a:sym typeface="Calibri"/>
              </a:rPr>
              <a:t>Feedback to providers</a:t>
            </a:r>
            <a:endParaRPr sz="2000" b="1" i="0" u="none" strike="noStrike" cap="none">
              <a:solidFill>
                <a:srgbClr val="FF0000"/>
              </a:solidFill>
              <a:highlight>
                <a:srgbClr val="C0C0C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3" name="Google Shape;543;p32"/>
          <p:cNvSpPr txBox="1"/>
          <p:nvPr/>
        </p:nvSpPr>
        <p:spPr>
          <a:xfrm>
            <a:off x="-108520" y="2994408"/>
            <a:ext cx="2448272" cy="891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ES" sz="1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CMEMS In Situ TAC </a:t>
            </a:r>
            <a:r>
              <a:rPr lang="es-ES" sz="1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never</a:t>
            </a:r>
            <a:r>
              <a:rPr lang="es-ES" sz="1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stops</a:t>
            </a:r>
            <a:r>
              <a:rPr lang="es-ES" sz="1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15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4" name="Google Shape;544;p32" descr="Cyclist | Ilustración de bicicleta, Arte de ciclismo y Frases de ..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5144" y="1890079"/>
            <a:ext cx="1400944" cy="1050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45" name="Google Shape;545;p32"/>
          <p:cNvPicPr preferRelativeResize="0"/>
          <p:nvPr/>
        </p:nvPicPr>
        <p:blipFill rotWithShape="1">
          <a:blip r:embed="rId5">
            <a:alphaModFix/>
          </a:blip>
          <a:srcRect t="26974" b="24667"/>
          <a:stretch/>
        </p:blipFill>
        <p:spPr>
          <a:xfrm>
            <a:off x="0" y="4804000"/>
            <a:ext cx="7200225" cy="211175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32"/>
          <p:cNvSpPr txBox="1">
            <a:spLocks noGrp="1"/>
          </p:cNvSpPr>
          <p:nvPr>
            <p:ph type="title"/>
          </p:nvPr>
        </p:nvSpPr>
        <p:spPr>
          <a:xfrm>
            <a:off x="-48375" y="4771750"/>
            <a:ext cx="7385400" cy="4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#CMEMS4BlackSea                                           CMEMS Regional Training Workshop for</a:t>
            </a:r>
            <a:r>
              <a:rPr lang="es-ES" sz="1100" b="1">
                <a:solidFill>
                  <a:srgbClr val="FFFFFF"/>
                </a:solidFill>
                <a:highlight>
                  <a:srgbClr val="DE9B96"/>
                </a:highlight>
              </a:rPr>
              <a:t> Black Sea Region</a:t>
            </a: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 | 19 May - Online session</a:t>
            </a:r>
            <a:endParaRPr sz="1100">
              <a:solidFill>
                <a:srgbClr val="FFFFFF"/>
              </a:solidFill>
              <a:highlight>
                <a:srgbClr val="DE9B96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endParaRPr sz="1100" b="1">
              <a:solidFill>
                <a:srgbClr val="FFFFFF"/>
              </a:solidFill>
              <a:highlight>
                <a:srgbClr val="DE9B96"/>
              </a:highligh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1" name="Google Shape;551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06000" y="4413425"/>
            <a:ext cx="4902825" cy="66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92000" y="4061625"/>
            <a:ext cx="1424071" cy="504025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Google Shape;553;p33"/>
          <p:cNvSpPr txBox="1">
            <a:spLocks noGrp="1"/>
          </p:cNvSpPr>
          <p:nvPr>
            <p:ph type="title" idx="4294967295"/>
          </p:nvPr>
        </p:nvSpPr>
        <p:spPr>
          <a:xfrm>
            <a:off x="5867850" y="4004950"/>
            <a:ext cx="2085900" cy="5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s-ES" sz="1800">
                <a:solidFill>
                  <a:srgbClr val="EA9999"/>
                </a:solidFill>
              </a:rPr>
              <a:t>#CMEMS4BlackSea</a:t>
            </a:r>
            <a:endParaRPr sz="1800">
              <a:solidFill>
                <a:srgbClr val="EA9999"/>
              </a:solidFill>
            </a:endParaRPr>
          </a:p>
        </p:txBody>
      </p:sp>
      <p:pic>
        <p:nvPicPr>
          <p:cNvPr id="554" name="Google Shape;554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4029475"/>
            <a:ext cx="5992000" cy="504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p33"/>
          <p:cNvSpPr txBox="1">
            <a:spLocks noGrp="1"/>
          </p:cNvSpPr>
          <p:nvPr>
            <p:ph type="title" idx="4294967295"/>
          </p:nvPr>
        </p:nvSpPr>
        <p:spPr>
          <a:xfrm>
            <a:off x="885200" y="4016750"/>
            <a:ext cx="50511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CMEMS Regional Training Workshop for</a:t>
            </a:r>
            <a:r>
              <a:rPr lang="es-ES" sz="1100" b="1">
                <a:solidFill>
                  <a:srgbClr val="FFFFFF"/>
                </a:solidFill>
                <a:highlight>
                  <a:srgbClr val="DE9B96"/>
                </a:highlight>
              </a:rPr>
              <a:t> Black Sea Region</a:t>
            </a:r>
            <a:r>
              <a:rPr lang="es-ES" sz="1100">
                <a:solidFill>
                  <a:srgbClr val="FFFFFF"/>
                </a:solidFill>
                <a:highlight>
                  <a:srgbClr val="DE9B96"/>
                </a:highlight>
              </a:rPr>
              <a:t> | 19 May - Online session </a:t>
            </a:r>
            <a:endParaRPr sz="1100">
              <a:solidFill>
                <a:srgbClr val="FFFFFF"/>
              </a:solidFill>
              <a:highlight>
                <a:srgbClr val="DE9B96"/>
              </a:highlight>
            </a:endParaRPr>
          </a:p>
        </p:txBody>
      </p:sp>
      <p:pic>
        <p:nvPicPr>
          <p:cNvPr id="556" name="Google Shape;556;p33"/>
          <p:cNvPicPr preferRelativeResize="0"/>
          <p:nvPr/>
        </p:nvPicPr>
        <p:blipFill rotWithShape="1">
          <a:blip r:embed="rId6">
            <a:alphaModFix/>
          </a:blip>
          <a:srcRect l="32765" t="71970" r="42017" b="20192"/>
          <a:stretch/>
        </p:blipFill>
        <p:spPr>
          <a:xfrm>
            <a:off x="2006000" y="4365000"/>
            <a:ext cx="4118770" cy="720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rine">
  <a:themeElements>
    <a:clrScheme name="Copernicus2">
      <a:dk1>
        <a:srgbClr val="262626"/>
      </a:dk1>
      <a:lt1>
        <a:srgbClr val="FFFFFF"/>
      </a:lt1>
      <a:dk2>
        <a:srgbClr val="25408F"/>
      </a:dk2>
      <a:lt2>
        <a:srgbClr val="0B6192"/>
      </a:lt2>
      <a:accent1>
        <a:srgbClr val="5AC4DD"/>
      </a:accent1>
      <a:accent2>
        <a:srgbClr val="578683"/>
      </a:accent2>
      <a:accent3>
        <a:srgbClr val="B0BF27"/>
      </a:accent3>
      <a:accent4>
        <a:srgbClr val="FAA73F"/>
      </a:accent4>
      <a:accent5>
        <a:srgbClr val="941333"/>
      </a:accent5>
      <a:accent6>
        <a:srgbClr val="925238"/>
      </a:accent6>
      <a:hlink>
        <a:srgbClr val="002060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3366</TotalTime>
  <Words>1696</Words>
  <Application>Microsoft Office PowerPoint</Application>
  <PresentationFormat>On-screen Show (16:9)</PresentationFormat>
  <Paragraphs>317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Wingdings</vt:lpstr>
      <vt:lpstr>Roboto</vt:lpstr>
      <vt:lpstr>Courier New</vt:lpstr>
      <vt:lpstr>Times New Roman</vt:lpstr>
      <vt:lpstr>Calibri</vt:lpstr>
      <vt:lpstr>Marine</vt:lpstr>
      <vt:lpstr>In situ products</vt:lpstr>
      <vt:lpstr>Index</vt:lpstr>
      <vt:lpstr>In situ data</vt:lpstr>
      <vt:lpstr>In situ data : a multi-platform approach</vt:lpstr>
      <vt:lpstr>In Situ TAC : Organization</vt:lpstr>
      <vt:lpstr>In Situ TAC : Main objectives</vt:lpstr>
      <vt:lpstr>#CMEMS4BlackSea                                           CMEMS Regional Training Workshop for Black Sea Region | 19 May - Online session </vt:lpstr>
      <vt:lpstr>In Situ TAC : Data flow</vt:lpstr>
      <vt:lpstr>In Situ TAC : Some numbers</vt:lpstr>
      <vt:lpstr>In Situ TAC : Products families</vt:lpstr>
      <vt:lpstr>In situ products : New concepts</vt:lpstr>
      <vt:lpstr>In situ products : Access and structure</vt:lpstr>
      <vt:lpstr>In situ products : Folders structure</vt:lpstr>
      <vt:lpstr>In situ products : Index of files</vt:lpstr>
      <vt:lpstr>In situ products : Index of platforms</vt:lpstr>
      <vt:lpstr>In situ products : File naming</vt:lpstr>
      <vt:lpstr>In situ products : New format manual doc</vt:lpstr>
      <vt:lpstr>In situ products : Further info</vt:lpstr>
      <vt:lpstr>PowerPoint Presentation</vt:lpstr>
      <vt:lpstr>In Situ TAC improvements : web site</vt:lpstr>
      <vt:lpstr>In Situ TAC improvements : KPIs</vt:lpstr>
      <vt:lpstr>In Situ TAC improvements : Dashboard</vt:lpstr>
      <vt:lpstr>In Situ TAC improvements : Added value</vt:lpstr>
      <vt:lpstr>#CMEMS4BlackSea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situ products</dc:title>
  <dc:creator>Margo Ostafin</dc:creator>
  <cp:lastModifiedBy>Milvana</cp:lastModifiedBy>
  <cp:revision>99</cp:revision>
  <dcterms:created xsi:type="dcterms:W3CDTF">2016-09-26T09:16:06Z</dcterms:created>
  <dcterms:modified xsi:type="dcterms:W3CDTF">2020-05-18T14:05:10Z</dcterms:modified>
</cp:coreProperties>
</file>